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8" r:id="rId3"/>
    <p:sldId id="273" r:id="rId4"/>
    <p:sldId id="274" r:id="rId5"/>
    <p:sldId id="259" r:id="rId6"/>
    <p:sldId id="260" r:id="rId7"/>
    <p:sldId id="266" r:id="rId8"/>
    <p:sldId id="268" r:id="rId9"/>
    <p:sldId id="267" r:id="rId10"/>
    <p:sldId id="271" r:id="rId11"/>
    <p:sldId id="265" r:id="rId12"/>
    <p:sldId id="261" r:id="rId13"/>
    <p:sldId id="263" r:id="rId14"/>
    <p:sldId id="272" r:id="rId15"/>
    <p:sldId id="264" r:id="rId16"/>
    <p:sldId id="270" r:id="rId17"/>
    <p:sldId id="275" r:id="rId18"/>
    <p:sldId id="25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9" autoAdjust="0"/>
    <p:restoredTop sz="73796" autoAdjust="0"/>
  </p:normalViewPr>
  <p:slideViewPr>
    <p:cSldViewPr snapToGrid="0">
      <p:cViewPr varScale="1">
        <p:scale>
          <a:sx n="63" d="100"/>
          <a:sy n="63" d="100"/>
        </p:scale>
        <p:origin x="1819"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5FFEC7-71EE-4054-8D14-5C2760CBBFF3}" type="datetimeFigureOut">
              <a:rPr lang="en-US" smtClean="0"/>
              <a:t>3/5/2018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9E5B0D-90FD-4D12-905D-CA70D6E78657}" type="slidenum">
              <a:rPr lang="en-US" smtClean="0"/>
              <a:t>‹#›</a:t>
            </a:fld>
            <a:endParaRPr lang="en-US"/>
          </a:p>
        </p:txBody>
      </p:sp>
    </p:spTree>
    <p:extLst>
      <p:ext uri="{BB962C8B-B14F-4D97-AF65-F5344CB8AC3E}">
        <p14:creationId xmlns:p14="http://schemas.microsoft.com/office/powerpoint/2010/main" val="3939920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err="1" smtClean="0"/>
              <a:t>Mahata</a:t>
            </a:r>
            <a:r>
              <a:rPr lang="en-US" baseline="0" dirty="0" smtClean="0"/>
              <a:t> et al. (2014): identify subpopulation of Th2 cells that produce the steroid </a:t>
            </a:r>
            <a:r>
              <a:rPr lang="en-US" baseline="0" dirty="0" err="1" smtClean="0"/>
              <a:t>pregnenolone</a:t>
            </a:r>
            <a:r>
              <a:rPr lang="en-US" baseline="0" dirty="0" smtClean="0"/>
              <a:t> </a:t>
            </a:r>
            <a:r>
              <a:rPr lang="en-US" baseline="0" dirty="0" smtClean="0">
                <a:sym typeface="Wingdings" panose="05000000000000000000" pitchFamily="2" charset="2"/>
              </a:rPr>
              <a:t> suppresses T-cell proliferation, and thus helps maintain homeostasis</a:t>
            </a:r>
          </a:p>
          <a:p>
            <a:pPr marL="171450" indent="-171450">
              <a:buFontTx/>
              <a:buChar char="-"/>
            </a:pPr>
            <a:r>
              <a:rPr lang="en-US" baseline="0" dirty="0" err="1" smtClean="0">
                <a:sym typeface="Wingdings" panose="05000000000000000000" pitchFamily="2" charset="2"/>
              </a:rPr>
              <a:t>Shalek</a:t>
            </a:r>
            <a:r>
              <a:rPr lang="en-US" baseline="0" dirty="0" smtClean="0">
                <a:sym typeface="Wingdings" panose="05000000000000000000" pitchFamily="2" charset="2"/>
              </a:rPr>
              <a:t> et al. (2014): identify bone marrow DCs that are early responders to LPS induced inflammatory signals</a:t>
            </a:r>
            <a:endParaRPr lang="en-US" dirty="0"/>
          </a:p>
        </p:txBody>
      </p:sp>
      <p:sp>
        <p:nvSpPr>
          <p:cNvPr id="4" name="Slide Number Placeholder 3"/>
          <p:cNvSpPr>
            <a:spLocks noGrp="1"/>
          </p:cNvSpPr>
          <p:nvPr>
            <p:ph type="sldNum" sz="quarter" idx="10"/>
          </p:nvPr>
        </p:nvSpPr>
        <p:spPr/>
        <p:txBody>
          <a:bodyPr/>
          <a:lstStyle/>
          <a:p>
            <a:fld id="{5C9E5B0D-90FD-4D12-905D-CA70D6E78657}" type="slidenum">
              <a:rPr lang="en-US" smtClean="0"/>
              <a:t>3</a:t>
            </a:fld>
            <a:endParaRPr lang="en-US"/>
          </a:p>
        </p:txBody>
      </p:sp>
    </p:spTree>
    <p:extLst>
      <p:ext uri="{BB962C8B-B14F-4D97-AF65-F5344CB8AC3E}">
        <p14:creationId xmlns:p14="http://schemas.microsoft.com/office/powerpoint/2010/main" val="21296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Treutlein</a:t>
            </a:r>
            <a:r>
              <a:rPr lang="en-US" dirty="0" smtClean="0"/>
              <a:t> et al. (2014): reconstructed lineage hierarchies</a:t>
            </a:r>
            <a:r>
              <a:rPr lang="en-US" baseline="0" dirty="0" smtClean="0"/>
              <a:t> </a:t>
            </a:r>
            <a:r>
              <a:rPr lang="en-US" dirty="0" smtClean="0"/>
              <a:t>of distal lung epithelium</a:t>
            </a:r>
            <a:r>
              <a:rPr lang="en-US" baseline="0" dirty="0" smtClean="0"/>
              <a:t> </a:t>
            </a:r>
            <a:r>
              <a:rPr lang="en-US" dirty="0" smtClean="0"/>
              <a:t>from single cell data</a:t>
            </a:r>
          </a:p>
          <a:p>
            <a:pPr marL="171450" indent="-171450">
              <a:buFontTx/>
              <a:buChar char="-"/>
            </a:pPr>
            <a:r>
              <a:rPr lang="en-US" dirty="0" smtClean="0"/>
              <a:t>Cao et al. (2014): single</a:t>
            </a:r>
            <a:r>
              <a:rPr lang="en-US" baseline="0" dirty="0" smtClean="0"/>
              <a:t> cell data from whole worm </a:t>
            </a:r>
            <a:r>
              <a:rPr lang="en-US" baseline="0" dirty="0" smtClean="0">
                <a:sym typeface="Wingdings" panose="05000000000000000000" pitchFamily="2" charset="2"/>
              </a:rPr>
              <a:t> resolves to separate tissues and cell types; different neuron types were resolved, even down to neurons with copy number of 1-2</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C9E5B0D-90FD-4D12-905D-CA70D6E78657}" type="slidenum">
              <a:rPr lang="en-US" smtClean="0"/>
              <a:t>4</a:t>
            </a:fld>
            <a:endParaRPr lang="en-US"/>
          </a:p>
        </p:txBody>
      </p:sp>
    </p:spTree>
    <p:extLst>
      <p:ext uri="{BB962C8B-B14F-4D97-AF65-F5344CB8AC3E}">
        <p14:creationId xmlns:p14="http://schemas.microsoft.com/office/powerpoint/2010/main" val="1152439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Tang et al. </a:t>
            </a:r>
            <a:r>
              <a:rPr lang="en-US" dirty="0" err="1" smtClean="0"/>
              <a:t>blastomeres</a:t>
            </a:r>
            <a:r>
              <a:rPr lang="en-US" baseline="0" dirty="0" smtClean="0"/>
              <a:t> were from the 4-cell stage</a:t>
            </a:r>
          </a:p>
          <a:p>
            <a:pPr marL="171450" indent="-171450">
              <a:buFontTx/>
              <a:buChar char="-"/>
            </a:pPr>
            <a:r>
              <a:rPr lang="en-US" baseline="0" dirty="0" err="1" smtClean="0"/>
              <a:t>Fluidigm</a:t>
            </a:r>
            <a:r>
              <a:rPr lang="en-US" baseline="0" dirty="0" smtClean="0"/>
              <a:t>: integrated fluidic circuit to capture cells</a:t>
            </a:r>
            <a:endParaRPr lang="en-US" dirty="0"/>
          </a:p>
        </p:txBody>
      </p:sp>
      <p:sp>
        <p:nvSpPr>
          <p:cNvPr id="4" name="Slide Number Placeholder 3"/>
          <p:cNvSpPr>
            <a:spLocks noGrp="1"/>
          </p:cNvSpPr>
          <p:nvPr>
            <p:ph type="sldNum" sz="quarter" idx="10"/>
          </p:nvPr>
        </p:nvSpPr>
        <p:spPr/>
        <p:txBody>
          <a:bodyPr/>
          <a:lstStyle/>
          <a:p>
            <a:fld id="{5C9E5B0D-90FD-4D12-905D-CA70D6E78657}" type="slidenum">
              <a:rPr lang="en-US" smtClean="0"/>
              <a:t>5</a:t>
            </a:fld>
            <a:endParaRPr lang="en-US"/>
          </a:p>
        </p:txBody>
      </p:sp>
    </p:spTree>
    <p:extLst>
      <p:ext uri="{BB962C8B-B14F-4D97-AF65-F5344CB8AC3E}">
        <p14:creationId xmlns:p14="http://schemas.microsoft.com/office/powerpoint/2010/main" val="2924374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LCM: laser capture microdissection</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C9E5B0D-90FD-4D12-905D-CA70D6E78657}" type="slidenum">
              <a:rPr lang="en-US" smtClean="0"/>
              <a:t>7</a:t>
            </a:fld>
            <a:endParaRPr lang="en-US"/>
          </a:p>
        </p:txBody>
      </p:sp>
    </p:spTree>
    <p:extLst>
      <p:ext uri="{BB962C8B-B14F-4D97-AF65-F5344CB8AC3E}">
        <p14:creationId xmlns:p14="http://schemas.microsoft.com/office/powerpoint/2010/main" val="772380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LCM: laser capture microdissection</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C9E5B0D-90FD-4D12-905D-CA70D6E78657}" type="slidenum">
              <a:rPr lang="en-US" smtClean="0"/>
              <a:t>8</a:t>
            </a:fld>
            <a:endParaRPr lang="en-US"/>
          </a:p>
        </p:txBody>
      </p:sp>
    </p:spTree>
    <p:extLst>
      <p:ext uri="{BB962C8B-B14F-4D97-AF65-F5344CB8AC3E}">
        <p14:creationId xmlns:p14="http://schemas.microsoft.com/office/powerpoint/2010/main" val="1131447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LCM: laser capture microdissection</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C9E5B0D-90FD-4D12-905D-CA70D6E78657}" type="slidenum">
              <a:rPr lang="en-US" smtClean="0"/>
              <a:t>9</a:t>
            </a:fld>
            <a:endParaRPr lang="en-US"/>
          </a:p>
        </p:txBody>
      </p:sp>
    </p:spTree>
    <p:extLst>
      <p:ext uri="{BB962C8B-B14F-4D97-AF65-F5344CB8AC3E}">
        <p14:creationId xmlns:p14="http://schemas.microsoft.com/office/powerpoint/2010/main" val="1671519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LCM: laser capture microdissection</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C9E5B0D-90FD-4D12-905D-CA70D6E78657}" type="slidenum">
              <a:rPr lang="en-US" smtClean="0"/>
              <a:t>10</a:t>
            </a:fld>
            <a:endParaRPr lang="en-US"/>
          </a:p>
        </p:txBody>
      </p:sp>
    </p:spTree>
    <p:extLst>
      <p:ext uri="{BB962C8B-B14F-4D97-AF65-F5344CB8AC3E}">
        <p14:creationId xmlns:p14="http://schemas.microsoft.com/office/powerpoint/2010/main" val="1669307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9E5B0D-90FD-4D12-905D-CA70D6E78657}" type="slidenum">
              <a:rPr lang="en-US" smtClean="0"/>
              <a:t>15</a:t>
            </a:fld>
            <a:endParaRPr lang="en-US"/>
          </a:p>
        </p:txBody>
      </p:sp>
    </p:spTree>
    <p:extLst>
      <p:ext uri="{BB962C8B-B14F-4D97-AF65-F5344CB8AC3E}">
        <p14:creationId xmlns:p14="http://schemas.microsoft.com/office/powerpoint/2010/main" val="2886290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This</a:t>
            </a:r>
            <a:r>
              <a:rPr lang="en-US" baseline="0" dirty="0" smtClean="0"/>
              <a:t> is where biological interpretations/new insights come in!</a:t>
            </a:r>
          </a:p>
          <a:p>
            <a:pPr marL="171450" indent="-171450">
              <a:buFontTx/>
              <a:buChar char="-"/>
            </a:pPr>
            <a:r>
              <a:rPr lang="en-US" baseline="0" dirty="0" smtClean="0"/>
              <a:t>Both clustering and trajectory analyses will typically be combined with a dimensionality reduction technique</a:t>
            </a:r>
          </a:p>
          <a:p>
            <a:pPr marL="171450" indent="-171450">
              <a:buFontTx/>
              <a:buChar char="-"/>
            </a:pPr>
            <a:r>
              <a:rPr lang="en-US" baseline="0" dirty="0" smtClean="0"/>
              <a:t>Combine prior biological knowledge (e.g. markers for cell types) with the patterns observed in the groupings of single cells to draw new inferences</a:t>
            </a:r>
            <a:endParaRPr lang="en-US" dirty="0"/>
          </a:p>
        </p:txBody>
      </p:sp>
      <p:sp>
        <p:nvSpPr>
          <p:cNvPr id="4" name="Slide Number Placeholder 3"/>
          <p:cNvSpPr>
            <a:spLocks noGrp="1"/>
          </p:cNvSpPr>
          <p:nvPr>
            <p:ph type="sldNum" sz="quarter" idx="10"/>
          </p:nvPr>
        </p:nvSpPr>
        <p:spPr/>
        <p:txBody>
          <a:bodyPr/>
          <a:lstStyle/>
          <a:p>
            <a:fld id="{5C9E5B0D-90FD-4D12-905D-CA70D6E78657}" type="slidenum">
              <a:rPr lang="en-US" smtClean="0"/>
              <a:t>17</a:t>
            </a:fld>
            <a:endParaRPr lang="en-US"/>
          </a:p>
        </p:txBody>
      </p:sp>
    </p:spTree>
    <p:extLst>
      <p:ext uri="{BB962C8B-B14F-4D97-AF65-F5344CB8AC3E}">
        <p14:creationId xmlns:p14="http://schemas.microsoft.com/office/powerpoint/2010/main" val="971378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1800" cap="none"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2AF499E-CF30-4D5D-BD34-60EE744BB552}" type="datetimeFigureOut">
              <a:rPr lang="en-US" smtClean="0"/>
              <a:t>3/4/2018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9B7BE-763D-4633-AAC7-F04D285FA53E}"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0006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AF499E-CF30-4D5D-BD34-60EE744BB552}" type="datetimeFigureOut">
              <a:rPr lang="en-US" smtClean="0"/>
              <a:t>3/4/2018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9B7BE-763D-4633-AAC7-F04D285FA53E}" type="slidenum">
              <a:rPr lang="en-US" smtClean="0"/>
              <a:t>‹#›</a:t>
            </a:fld>
            <a:endParaRPr lang="en-US"/>
          </a:p>
        </p:txBody>
      </p:sp>
    </p:spTree>
    <p:extLst>
      <p:ext uri="{BB962C8B-B14F-4D97-AF65-F5344CB8AC3E}">
        <p14:creationId xmlns:p14="http://schemas.microsoft.com/office/powerpoint/2010/main" val="1811310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AF499E-CF30-4D5D-BD34-60EE744BB552}" type="datetimeFigureOut">
              <a:rPr lang="en-US" smtClean="0"/>
              <a:t>3/4/2018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9B7BE-763D-4633-AAC7-F04D285FA53E}" type="slidenum">
              <a:rPr lang="en-US" smtClean="0"/>
              <a:t>‹#›</a:t>
            </a:fld>
            <a:endParaRPr lang="en-US"/>
          </a:p>
        </p:txBody>
      </p:sp>
    </p:spTree>
    <p:extLst>
      <p:ext uri="{BB962C8B-B14F-4D97-AF65-F5344CB8AC3E}">
        <p14:creationId xmlns:p14="http://schemas.microsoft.com/office/powerpoint/2010/main" val="2483576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7"/>
            <a:ext cx="7543800" cy="1166511"/>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22959" y="1715387"/>
            <a:ext cx="7543801" cy="43344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AF499E-CF30-4D5D-BD34-60EE744BB552}" type="datetimeFigureOut">
              <a:rPr lang="en-US" smtClean="0"/>
              <a:t>3/4/2018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9B7BE-763D-4633-AAC7-F04D285FA53E}" type="slidenum">
              <a:rPr lang="en-US" smtClean="0"/>
              <a:t>‹#›</a:t>
            </a:fld>
            <a:endParaRPr lang="en-US"/>
          </a:p>
        </p:txBody>
      </p:sp>
    </p:spTree>
    <p:extLst>
      <p:ext uri="{BB962C8B-B14F-4D97-AF65-F5344CB8AC3E}">
        <p14:creationId xmlns:p14="http://schemas.microsoft.com/office/powerpoint/2010/main" val="198618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822960" y="4453128"/>
            <a:ext cx="7543800" cy="1143000"/>
          </a:xfrm>
        </p:spPr>
        <p:txBody>
          <a:bodyPr lIns="91440" rIns="91440" anchor="t" anchorCtr="0">
            <a:normAutofit/>
          </a:bodyPr>
          <a:lstStyle>
            <a:lvl1pPr marL="0" indent="0">
              <a:buNone/>
              <a:defRPr sz="1800" cap="none"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D2AF499E-CF30-4D5D-BD34-60EE744BB552}" type="datetimeFigureOut">
              <a:rPr lang="en-US" smtClean="0"/>
              <a:t>3/4/2018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9B7BE-763D-4633-AAC7-F04D285FA53E}"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667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5"/>
            <a:ext cx="7543800" cy="116651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708299"/>
            <a:ext cx="3703320" cy="4160796"/>
          </a:xfrm>
        </p:spPr>
        <p:txBody>
          <a:bodyPr/>
          <a:lstStyle>
            <a:lvl1pPr marL="68580" indent="-137160">
              <a:buFont typeface="Arial" panose="020B0604020202020204" pitchFamily="34" charset="0"/>
              <a:buChar char="•"/>
              <a:defRPr/>
            </a:lvl1pPr>
            <a:lvl2pPr marL="342900">
              <a:defRPr/>
            </a:lvl2pPr>
            <a:lvl3pPr marL="514350">
              <a:defRPr/>
            </a:lvl3pPr>
            <a:lvl4pPr marL="651510">
              <a:defRPr/>
            </a:lvl4pPr>
            <a:lvl5pPr marL="78867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708301"/>
            <a:ext cx="3703320" cy="4160795"/>
          </a:xfrm>
        </p:spPr>
        <p:txBody>
          <a:bodyPr/>
          <a:lstStyle>
            <a:lvl1pPr>
              <a:defRPr sz="18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AF499E-CF30-4D5D-BD34-60EE744BB552}" type="datetimeFigureOut">
              <a:rPr lang="en-US" smtClean="0"/>
              <a:t>3/4/2018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B9B7BE-763D-4633-AAC7-F04D285FA53E}" type="slidenum">
              <a:rPr lang="en-US" smtClean="0"/>
              <a:t>‹#›</a:t>
            </a:fld>
            <a:endParaRPr lang="en-US"/>
          </a:p>
        </p:txBody>
      </p:sp>
    </p:spTree>
    <p:extLst>
      <p:ext uri="{BB962C8B-B14F-4D97-AF65-F5344CB8AC3E}">
        <p14:creationId xmlns:p14="http://schemas.microsoft.com/office/powerpoint/2010/main" val="2166592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14524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612144"/>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22960" y="2348426"/>
            <a:ext cx="3703320" cy="35206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612144"/>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63440" y="2348426"/>
            <a:ext cx="3703320" cy="35206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2AF499E-CF30-4D5D-BD34-60EE744BB552}" type="datetimeFigureOut">
              <a:rPr lang="en-US" smtClean="0"/>
              <a:t>3/4/2018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B9B7BE-763D-4633-AAC7-F04D285FA53E}" type="slidenum">
              <a:rPr lang="en-US" smtClean="0"/>
              <a:t>‹#›</a:t>
            </a:fld>
            <a:endParaRPr lang="en-US"/>
          </a:p>
        </p:txBody>
      </p:sp>
    </p:spTree>
    <p:extLst>
      <p:ext uri="{BB962C8B-B14F-4D97-AF65-F5344CB8AC3E}">
        <p14:creationId xmlns:p14="http://schemas.microsoft.com/office/powerpoint/2010/main" val="1181609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2AF499E-CF30-4D5D-BD34-60EE744BB552}" type="datetimeFigureOut">
              <a:rPr lang="en-US" smtClean="0"/>
              <a:t>3/4/2018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B9B7BE-763D-4633-AAC7-F04D285FA53E}" type="slidenum">
              <a:rPr lang="en-US" smtClean="0"/>
              <a:t>‹#›</a:t>
            </a:fld>
            <a:endParaRPr lang="en-US"/>
          </a:p>
        </p:txBody>
      </p:sp>
    </p:spTree>
    <p:extLst>
      <p:ext uri="{BB962C8B-B14F-4D97-AF65-F5344CB8AC3E}">
        <p14:creationId xmlns:p14="http://schemas.microsoft.com/office/powerpoint/2010/main" val="172522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2AF499E-CF30-4D5D-BD34-60EE744BB552}" type="datetimeFigureOut">
              <a:rPr lang="en-US" smtClean="0"/>
              <a:t>3/4/2018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FB9B7BE-763D-4633-AAC7-F04D285FA53E}" type="slidenum">
              <a:rPr lang="en-US" smtClean="0"/>
              <a:t>‹#›</a:t>
            </a:fld>
            <a:endParaRPr lang="en-US"/>
          </a:p>
        </p:txBody>
      </p:sp>
    </p:spTree>
    <p:extLst>
      <p:ext uri="{BB962C8B-B14F-4D97-AF65-F5344CB8AC3E}">
        <p14:creationId xmlns:p14="http://schemas.microsoft.com/office/powerpoint/2010/main" val="316925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fld id="{D2AF499E-CF30-4D5D-BD34-60EE744BB552}" type="datetimeFigureOut">
              <a:rPr lang="en-US" smtClean="0"/>
              <a:t>3/4/2018</a:t>
            </a:fld>
            <a:endParaRPr lang="en-US"/>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FB9B7BE-763D-4633-AAC7-F04D285FA53E}" type="slidenum">
              <a:rPr lang="en-US" smtClean="0"/>
              <a:t>‹#›</a:t>
            </a:fld>
            <a:endParaRPr lang="en-US"/>
          </a:p>
        </p:txBody>
      </p:sp>
    </p:spTree>
    <p:extLst>
      <p:ext uri="{BB962C8B-B14F-4D97-AF65-F5344CB8AC3E}">
        <p14:creationId xmlns:p14="http://schemas.microsoft.com/office/powerpoint/2010/main" val="3880060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27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AF499E-CF30-4D5D-BD34-60EE744BB552}" type="datetimeFigureOut">
              <a:rPr lang="en-US" smtClean="0"/>
              <a:t>3/4/2018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B9B7BE-763D-4633-AAC7-F04D285FA53E}" type="slidenum">
              <a:rPr lang="en-US" smtClean="0"/>
              <a:t>‹#›</a:t>
            </a:fld>
            <a:endParaRPr lang="en-US"/>
          </a:p>
        </p:txBody>
      </p:sp>
    </p:spTree>
    <p:extLst>
      <p:ext uri="{BB962C8B-B14F-4D97-AF65-F5344CB8AC3E}">
        <p14:creationId xmlns:p14="http://schemas.microsoft.com/office/powerpoint/2010/main" val="273374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169489"/>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665767"/>
            <a:ext cx="7543801" cy="4203327"/>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675">
                <a:solidFill>
                  <a:srgbClr val="FFFFFF"/>
                </a:solidFill>
              </a:defRPr>
            </a:lvl1pPr>
          </a:lstStyle>
          <a:p>
            <a:fld id="{D2AF499E-CF30-4D5D-BD34-60EE744BB552}" type="datetimeFigureOut">
              <a:rPr lang="en-US" smtClean="0"/>
              <a:t>3/4/2018</a:t>
            </a:fld>
            <a:endParaRPr lang="en-US"/>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788">
                <a:solidFill>
                  <a:srgbClr val="FFFFFF"/>
                </a:solidFill>
              </a:defRPr>
            </a:lvl1pPr>
          </a:lstStyle>
          <a:p>
            <a:fld id="{5FB9B7BE-763D-4633-AAC7-F04D285FA53E}" type="slidenum">
              <a:rPr lang="en-US" smtClean="0"/>
              <a:t>‹#›</a:t>
            </a:fld>
            <a:endParaRPr lang="en-US"/>
          </a:p>
        </p:txBody>
      </p:sp>
      <p:cxnSp>
        <p:nvCxnSpPr>
          <p:cNvPr id="10" name="Straight Connector 9"/>
          <p:cNvCxnSpPr/>
          <p:nvPr/>
        </p:nvCxnSpPr>
        <p:spPr>
          <a:xfrm>
            <a:off x="856100" y="1456093"/>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4558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257175" indent="-257175" algn="l" defTabSz="685800" rtl="0" eaLnBrk="1" latinLnBrk="0" hangingPunct="1">
        <a:lnSpc>
          <a:spcPct val="90000"/>
        </a:lnSpc>
        <a:spcBef>
          <a:spcPts val="900"/>
        </a:spcBef>
        <a:spcAft>
          <a:spcPts val="150"/>
        </a:spcAft>
        <a:buClr>
          <a:schemeClr val="accent1"/>
        </a:buClr>
        <a:buSzPct val="100000"/>
        <a:buFont typeface="Arial" panose="020B0604020202020204" pitchFamily="34" charset="0"/>
        <a:buChar char="•"/>
        <a:defRPr sz="1800" kern="1200">
          <a:solidFill>
            <a:schemeClr val="tx1">
              <a:lumMod val="75000"/>
              <a:lumOff val="25000"/>
            </a:schemeClr>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2pPr>
      <a:lvl3pPr marL="514350"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788670"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github.com/seandavi/awesome-single-cell" TargetMode="External"/><Relationship Id="rId2" Type="http://schemas.openxmlformats.org/officeDocument/2006/relationships/hyperlink" Target="https://hemberg-lab.github.io/scRNA.seq.course/index.html" TargetMode="External"/><Relationship Id="rId1" Type="http://schemas.openxmlformats.org/officeDocument/2006/relationships/slideLayout" Target="../slideLayouts/slideLayout2.xml"/><Relationship Id="rId6" Type="http://schemas.openxmlformats.org/officeDocument/2006/relationships/hyperlink" Target="http://bioconductor.org/help/workflows/simpleSingleCell/" TargetMode="External"/><Relationship Id="rId5" Type="http://schemas.openxmlformats.org/officeDocument/2006/relationships/hyperlink" Target="http://mcb112.org/w06/w06-lecture.html" TargetMode="External"/><Relationship Id="rId4" Type="http://schemas.openxmlformats.org/officeDocument/2006/relationships/hyperlink" Target="https://genomemedicine.biomedcentral.com/articles/10.1186/s13073-017-0467-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sciencedirect.com/science/article/pii/S2211124714002988?via%3Dihub"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jpeg"/><Relationship Id="rId4" Type="http://schemas.openxmlformats.org/officeDocument/2006/relationships/hyperlink" Target="https://www.nature.com/articles/nature13437"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hyperlink" Target="https://www.sciencedirect.com/science/article/pii/S2211124714002988?via%3Dihub" TargetMode="External"/><Relationship Id="rId7" Type="http://schemas.openxmlformats.org/officeDocument/2006/relationships/hyperlink" Target="https://www.nature.com/articles/ni.3247"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cience.sciencemag.org/content/357/6352/661.full" TargetMode="External"/><Relationship Id="rId5" Type="http://schemas.openxmlformats.org/officeDocument/2006/relationships/hyperlink" Target="https://www.nature.com/articles/nature13173" TargetMode="External"/><Relationship Id="rId4" Type="http://schemas.openxmlformats.org/officeDocument/2006/relationships/hyperlink" Target="https://www.nature.com/articles/nature13437"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www.cell.com/cell/fulltext/S0092-8674(15)00549-8" TargetMode="External"/><Relationship Id="rId3" Type="http://schemas.openxmlformats.org/officeDocument/2006/relationships/hyperlink" Target="https://www.nature.com/articles/nmeth.1315" TargetMode="External"/><Relationship Id="rId7" Type="http://schemas.openxmlformats.org/officeDocument/2006/relationships/hyperlink" Target="http://www.cell.com/cell/fulltext/S0092-8674(15)00500-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ncbi.nlm.nih.gov/pmc/articles/PMC4412462/" TargetMode="External"/><Relationship Id="rId11" Type="http://schemas.openxmlformats.org/officeDocument/2006/relationships/image" Target="../media/image2.jpeg"/><Relationship Id="rId5" Type="http://schemas.openxmlformats.org/officeDocument/2006/relationships/hyperlink" Target="https://www.fluidigm.com/products/c1-system" TargetMode="External"/><Relationship Id="rId10" Type="http://schemas.openxmlformats.org/officeDocument/2006/relationships/hyperlink" Target="http://science.sciencemag.org/content/357/6352/661.full" TargetMode="External"/><Relationship Id="rId4" Type="http://schemas.openxmlformats.org/officeDocument/2006/relationships/hyperlink" Target="https://www.sciencedirect.com/science/article/pii/S2211124712002288?via%3Dihub" TargetMode="External"/><Relationship Id="rId9" Type="http://schemas.openxmlformats.org/officeDocument/2006/relationships/hyperlink" Target="https://www.10xgenomics.com/technology/"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Single cell genomics!</a:t>
            </a:r>
            <a:endParaRPr lang="en-US" dirty="0"/>
          </a:p>
        </p:txBody>
      </p:sp>
      <p:sp>
        <p:nvSpPr>
          <p:cNvPr id="3" name="Subtitle 2"/>
          <p:cNvSpPr>
            <a:spLocks noGrp="1"/>
          </p:cNvSpPr>
          <p:nvPr>
            <p:ph type="subTitle" idx="1"/>
          </p:nvPr>
        </p:nvSpPr>
        <p:spPr/>
        <p:txBody>
          <a:bodyPr/>
          <a:lstStyle/>
          <a:p>
            <a:r>
              <a:rPr lang="en-US" dirty="0" smtClean="0"/>
              <a:t>GNOM 540</a:t>
            </a:r>
          </a:p>
          <a:p>
            <a:r>
              <a:rPr lang="en-US" dirty="0" smtClean="0"/>
              <a:t>Tuesday, March 6, 2018</a:t>
            </a:r>
            <a:endParaRPr lang="en-US" dirty="0"/>
          </a:p>
        </p:txBody>
      </p:sp>
    </p:spTree>
    <p:extLst>
      <p:ext uri="{BB962C8B-B14F-4D97-AF65-F5344CB8AC3E}">
        <p14:creationId xmlns:p14="http://schemas.microsoft.com/office/powerpoint/2010/main" val="28677593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are single cells isolated?</a:t>
            </a:r>
            <a:endParaRPr lang="en-US" dirty="0"/>
          </a:p>
        </p:txBody>
      </p:sp>
      <p:sp>
        <p:nvSpPr>
          <p:cNvPr id="4" name="TextBox 3"/>
          <p:cNvSpPr txBox="1"/>
          <p:nvPr/>
        </p:nvSpPr>
        <p:spPr>
          <a:xfrm>
            <a:off x="0" y="6324600"/>
            <a:ext cx="8820150" cy="338554"/>
          </a:xfrm>
          <a:prstGeom prst="rect">
            <a:avLst/>
          </a:prstGeom>
          <a:noFill/>
        </p:spPr>
        <p:txBody>
          <a:bodyPr wrap="square" rtlCol="0">
            <a:spAutoFit/>
          </a:bodyPr>
          <a:lstStyle/>
          <a:p>
            <a:r>
              <a:rPr lang="en-US" sz="1600" dirty="0">
                <a:solidFill>
                  <a:schemeClr val="bg1"/>
                </a:solidFill>
              </a:rPr>
              <a:t>10x Genomics, https://www.10xgenomics.com/solutions/single-cell/</a:t>
            </a:r>
          </a:p>
        </p:txBody>
      </p:sp>
      <p:pic>
        <p:nvPicPr>
          <p:cNvPr id="5" name="Chromium_Single_Cell_How_It_Works_HD">
            <a:hlinkClick r:id="" action="ppaction://media"/>
          </p:cNvPr>
          <p:cNvPicPr>
            <a:picLocks noChangeAspect="1"/>
          </p:cNvPicPr>
          <p:nvPr>
            <a:videoFile r:link="rId1"/>
            <p:extLst>
              <p:ext uri="{DAA4B4D4-6D71-4841-9C94-3DE7FCFB9230}">
                <p14:media xmlns:p14="http://schemas.microsoft.com/office/powerpoint/2010/main" r:embed="rId2">
                  <p14:trim st="31000"/>
                </p14:media>
              </p:ext>
            </p:extLst>
          </p:nvPr>
        </p:nvPicPr>
        <p:blipFill>
          <a:blip r:embed="rId5"/>
          <a:stretch>
            <a:fillRect/>
          </a:stretch>
        </p:blipFill>
        <p:spPr>
          <a:xfrm>
            <a:off x="449580" y="1557139"/>
            <a:ext cx="8290560" cy="4663440"/>
          </a:xfrm>
          <a:prstGeom prst="rect">
            <a:avLst/>
          </a:prstGeom>
        </p:spPr>
      </p:pic>
    </p:spTree>
    <p:extLst>
      <p:ext uri="{BB962C8B-B14F-4D97-AF65-F5344CB8AC3E}">
        <p14:creationId xmlns:p14="http://schemas.microsoft.com/office/powerpoint/2010/main" val="21439212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a:t>
            </a:r>
            <a:r>
              <a:rPr lang="en-US" dirty="0" smtClean="0"/>
              <a:t>single cell methodologies</a:t>
            </a:r>
            <a:endParaRPr lang="en-US" dirty="0"/>
          </a:p>
        </p:txBody>
      </p:sp>
      <p:pic>
        <p:nvPicPr>
          <p:cNvPr id="2050" name="Picture 2" descr="Image result for single cell rna se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302" y="1846172"/>
            <a:ext cx="8606076" cy="42062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346833"/>
            <a:ext cx="8820150" cy="338554"/>
          </a:xfrm>
          <a:prstGeom prst="rect">
            <a:avLst/>
          </a:prstGeom>
          <a:noFill/>
        </p:spPr>
        <p:txBody>
          <a:bodyPr wrap="square" rtlCol="0">
            <a:spAutoFit/>
          </a:bodyPr>
          <a:lstStyle/>
          <a:p>
            <a:r>
              <a:rPr lang="en-US" sz="1600" dirty="0" err="1" smtClean="0">
                <a:solidFill>
                  <a:schemeClr val="bg1"/>
                </a:solidFill>
              </a:rPr>
              <a:t>Svensson</a:t>
            </a:r>
            <a:r>
              <a:rPr lang="en-US" sz="1600" dirty="0" smtClean="0">
                <a:solidFill>
                  <a:schemeClr val="bg1"/>
                </a:solidFill>
              </a:rPr>
              <a:t> </a:t>
            </a:r>
            <a:r>
              <a:rPr lang="en-US" sz="1600" i="1" dirty="0" smtClean="0">
                <a:solidFill>
                  <a:schemeClr val="bg1"/>
                </a:solidFill>
              </a:rPr>
              <a:t>et al.</a:t>
            </a:r>
            <a:r>
              <a:rPr lang="en-US" sz="1600" dirty="0" smtClean="0">
                <a:solidFill>
                  <a:schemeClr val="bg1"/>
                </a:solidFill>
              </a:rPr>
              <a:t> (2017). Exponential scaling of single-cell RNA-</a:t>
            </a:r>
            <a:r>
              <a:rPr lang="en-US" sz="1600" dirty="0" err="1" smtClean="0">
                <a:solidFill>
                  <a:schemeClr val="bg1"/>
                </a:solidFill>
              </a:rPr>
              <a:t>seq</a:t>
            </a:r>
            <a:r>
              <a:rPr lang="en-US" sz="1600" dirty="0" smtClean="0">
                <a:solidFill>
                  <a:schemeClr val="bg1"/>
                </a:solidFill>
              </a:rPr>
              <a:t> in the last decade. arXiv:1704.01379v2</a:t>
            </a:r>
            <a:endParaRPr lang="en-US" sz="1600" dirty="0">
              <a:solidFill>
                <a:schemeClr val="bg1"/>
              </a:solidFill>
            </a:endParaRPr>
          </a:p>
        </p:txBody>
      </p:sp>
    </p:spTree>
    <p:extLst>
      <p:ext uri="{BB962C8B-B14F-4D97-AF65-F5344CB8AC3E}">
        <p14:creationId xmlns:p14="http://schemas.microsoft.com/office/powerpoint/2010/main" val="23772097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platform to use?</a:t>
            </a:r>
            <a:endParaRPr lang="en-US" dirty="0"/>
          </a:p>
        </p:txBody>
      </p:sp>
      <p:sp>
        <p:nvSpPr>
          <p:cNvPr id="3" name="Content Placeholder 2"/>
          <p:cNvSpPr>
            <a:spLocks noGrp="1"/>
          </p:cNvSpPr>
          <p:nvPr>
            <p:ph idx="1"/>
          </p:nvPr>
        </p:nvSpPr>
        <p:spPr>
          <a:xfrm>
            <a:off x="822959" y="1895475"/>
            <a:ext cx="4396741" cy="4154371"/>
          </a:xfrm>
        </p:spPr>
        <p:txBody>
          <a:bodyPr>
            <a:normAutofit/>
          </a:bodyPr>
          <a:lstStyle/>
          <a:p>
            <a:r>
              <a:rPr lang="en-US" sz="2400" dirty="0" smtClean="0"/>
              <a:t>Input requirements</a:t>
            </a:r>
          </a:p>
          <a:p>
            <a:pPr lvl="2"/>
            <a:r>
              <a:rPr lang="en-US" sz="1950" dirty="0" smtClean="0"/>
              <a:t>Minimum number of cells needed?</a:t>
            </a:r>
          </a:p>
          <a:p>
            <a:pPr lvl="2"/>
            <a:r>
              <a:rPr lang="en-US" sz="1950" dirty="0" smtClean="0"/>
              <a:t>Cell conditions (fresh vs. fixed)?</a:t>
            </a:r>
          </a:p>
          <a:p>
            <a:pPr>
              <a:spcBef>
                <a:spcPts val="3000"/>
              </a:spcBef>
            </a:pPr>
            <a:r>
              <a:rPr lang="en-US" sz="2400" dirty="0" smtClean="0"/>
              <a:t>Experimental design</a:t>
            </a:r>
          </a:p>
          <a:p>
            <a:pPr lvl="2"/>
            <a:r>
              <a:rPr lang="en-US" sz="1950" dirty="0" smtClean="0"/>
              <a:t>Number of samples to collect?</a:t>
            </a:r>
          </a:p>
          <a:p>
            <a:pPr lvl="2"/>
            <a:r>
              <a:rPr lang="en-US" sz="1950" dirty="0" smtClean="0"/>
              <a:t>Number of cells needed per sample?</a:t>
            </a:r>
          </a:p>
          <a:p>
            <a:pPr lvl="2"/>
            <a:r>
              <a:rPr lang="en-US" sz="1950" dirty="0" smtClean="0"/>
              <a:t>Controlling for batch effects?</a:t>
            </a:r>
          </a:p>
          <a:p>
            <a:pPr>
              <a:spcBef>
                <a:spcPts val="3000"/>
              </a:spcBef>
            </a:pPr>
            <a:r>
              <a:rPr lang="en-US" sz="2400" dirty="0" smtClean="0"/>
              <a:t>Cost/availability</a:t>
            </a:r>
            <a:endParaRPr lang="en-US" sz="2400" dirty="0"/>
          </a:p>
        </p:txBody>
      </p:sp>
      <p:pic>
        <p:nvPicPr>
          <p:cNvPr id="7176" name="Picture 8" descr="Image result for single cell"/>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r="11867"/>
          <a:stretch/>
        </p:blipFill>
        <p:spPr bwMode="auto">
          <a:xfrm>
            <a:off x="5680710" y="1895475"/>
            <a:ext cx="2686050"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85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a:t>
            </a:r>
            <a:r>
              <a:rPr lang="en-US" dirty="0" smtClean="0"/>
              <a:t>workflow</a:t>
            </a:r>
            <a:endParaRPr lang="en-US" dirty="0"/>
          </a:p>
        </p:txBody>
      </p:sp>
      <p:sp>
        <p:nvSpPr>
          <p:cNvPr id="3" name="Content Placeholder 2"/>
          <p:cNvSpPr>
            <a:spLocks noGrp="1"/>
          </p:cNvSpPr>
          <p:nvPr>
            <p:ph idx="1"/>
          </p:nvPr>
        </p:nvSpPr>
        <p:spPr>
          <a:xfrm>
            <a:off x="822959" y="1715387"/>
            <a:ext cx="4210051" cy="4334460"/>
          </a:xfrm>
        </p:spPr>
        <p:txBody>
          <a:bodyPr>
            <a:normAutofit/>
          </a:bodyPr>
          <a:lstStyle/>
          <a:p>
            <a:r>
              <a:rPr lang="en-US" sz="2400" dirty="0" smtClean="0"/>
              <a:t>~400K mRNA transcripts in a mammalian cell </a:t>
            </a:r>
            <a:r>
              <a:rPr lang="en-US" sz="2400" dirty="0" smtClean="0">
                <a:sym typeface="Wingdings" panose="05000000000000000000" pitchFamily="2" charset="2"/>
              </a:rPr>
              <a:t> 500k-5M reads per cell</a:t>
            </a:r>
          </a:p>
          <a:p>
            <a:pPr lvl="2"/>
            <a:r>
              <a:rPr lang="en-US" sz="1950" dirty="0" smtClean="0">
                <a:sym typeface="Wingdings" panose="05000000000000000000" pitchFamily="2" charset="2"/>
              </a:rPr>
              <a:t>Typically sequence up to 80-90% duplication</a:t>
            </a:r>
            <a:endParaRPr lang="en-US" sz="1950" dirty="0" smtClean="0">
              <a:sym typeface="Wingdings" panose="05000000000000000000" pitchFamily="2" charset="2"/>
            </a:endParaRPr>
          </a:p>
          <a:p>
            <a:pPr>
              <a:spcBef>
                <a:spcPts val="3000"/>
              </a:spcBef>
            </a:pPr>
            <a:r>
              <a:rPr lang="en-US" sz="2400" dirty="0" smtClean="0"/>
              <a:t>Quantitative controls</a:t>
            </a:r>
          </a:p>
          <a:p>
            <a:pPr lvl="2"/>
            <a:r>
              <a:rPr lang="en-US" sz="1950" dirty="0" smtClean="0"/>
              <a:t>ERCC spike-ins (92 synthetic spikes, based on bacterial sequences)</a:t>
            </a:r>
          </a:p>
          <a:p>
            <a:pPr lvl="2"/>
            <a:r>
              <a:rPr lang="en-US" sz="1950" dirty="0" smtClean="0"/>
              <a:t>Unique Molecular Identifiers (UMIs)</a:t>
            </a:r>
            <a:endParaRPr lang="en-US" sz="1950" dirty="0"/>
          </a:p>
        </p:txBody>
      </p:sp>
      <p:pic>
        <p:nvPicPr>
          <p:cNvPr id="8194" name="Picture 2" descr="Flowchart of the scRNA-seq analysis"/>
          <p:cNvPicPr>
            <a:picLocks noChangeAspect="1" noChangeArrowheads="1"/>
          </p:cNvPicPr>
          <p:nvPr/>
        </p:nvPicPr>
        <p:blipFill rotWithShape="1">
          <a:blip r:embed="rId2">
            <a:extLst>
              <a:ext uri="{28A0092B-C50C-407E-A947-70E740481C1C}">
                <a14:useLocalDpi xmlns:a14="http://schemas.microsoft.com/office/drawing/2010/main" val="0"/>
              </a:ext>
            </a:extLst>
          </a:blip>
          <a:srcRect t="8244" b="3745"/>
          <a:stretch/>
        </p:blipFill>
        <p:spPr bwMode="auto">
          <a:xfrm>
            <a:off x="5033010" y="1543049"/>
            <a:ext cx="3657600" cy="45529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62651" y="6016654"/>
            <a:ext cx="2324100" cy="338554"/>
          </a:xfrm>
          <a:prstGeom prst="rect">
            <a:avLst/>
          </a:prstGeom>
          <a:noFill/>
        </p:spPr>
        <p:txBody>
          <a:bodyPr wrap="square" rtlCol="0">
            <a:spAutoFit/>
          </a:bodyPr>
          <a:lstStyle/>
          <a:p>
            <a:r>
              <a:rPr lang="en-US" sz="1600" dirty="0" err="1" smtClean="0"/>
              <a:t>Stegle</a:t>
            </a:r>
            <a:r>
              <a:rPr lang="en-US" sz="1600" dirty="0" smtClean="0"/>
              <a:t> </a:t>
            </a:r>
            <a:r>
              <a:rPr lang="en-US" sz="1600" i="1" dirty="0" smtClean="0"/>
              <a:t>et al.</a:t>
            </a:r>
            <a:r>
              <a:rPr lang="en-US" sz="1600" dirty="0" smtClean="0"/>
              <a:t> (2015) </a:t>
            </a:r>
            <a:endParaRPr lang="en-US" sz="1600" dirty="0"/>
          </a:p>
        </p:txBody>
      </p:sp>
    </p:spTree>
    <p:extLst>
      <p:ext uri="{BB962C8B-B14F-4D97-AF65-F5344CB8AC3E}">
        <p14:creationId xmlns:p14="http://schemas.microsoft.com/office/powerpoint/2010/main" val="296971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a:t>
            </a:r>
            <a:r>
              <a:rPr lang="en-US" dirty="0" smtClean="0"/>
              <a:t>workflow</a:t>
            </a:r>
            <a:endParaRPr lang="en-US" dirty="0"/>
          </a:p>
        </p:txBody>
      </p:sp>
      <p:sp>
        <p:nvSpPr>
          <p:cNvPr id="3" name="Content Placeholder 2"/>
          <p:cNvSpPr>
            <a:spLocks noGrp="1"/>
          </p:cNvSpPr>
          <p:nvPr>
            <p:ph idx="1"/>
          </p:nvPr>
        </p:nvSpPr>
        <p:spPr>
          <a:xfrm>
            <a:off x="822959" y="1715386"/>
            <a:ext cx="4320541" cy="4552063"/>
          </a:xfrm>
        </p:spPr>
        <p:txBody>
          <a:bodyPr>
            <a:normAutofit/>
          </a:bodyPr>
          <a:lstStyle/>
          <a:p>
            <a:r>
              <a:rPr lang="en-US" sz="2400" dirty="0"/>
              <a:t>Read quality, alignment, mapping </a:t>
            </a:r>
            <a:r>
              <a:rPr lang="en-US" sz="2400" dirty="0">
                <a:sym typeface="Wingdings" panose="05000000000000000000" pitchFamily="2" charset="2"/>
              </a:rPr>
              <a:t> can use the same metrics as for </a:t>
            </a:r>
            <a:r>
              <a:rPr lang="en-US" sz="2400" dirty="0" smtClean="0">
                <a:sym typeface="Wingdings" panose="05000000000000000000" pitchFamily="2" charset="2"/>
              </a:rPr>
              <a:t>bulk </a:t>
            </a:r>
            <a:r>
              <a:rPr lang="en-US" sz="2400" dirty="0">
                <a:sym typeface="Wingdings" panose="05000000000000000000" pitchFamily="2" charset="2"/>
              </a:rPr>
              <a:t>RNA-</a:t>
            </a:r>
            <a:r>
              <a:rPr lang="en-US" sz="2400" dirty="0" err="1">
                <a:sym typeface="Wingdings" panose="05000000000000000000" pitchFamily="2" charset="2"/>
              </a:rPr>
              <a:t>seq</a:t>
            </a:r>
            <a:r>
              <a:rPr lang="en-US" sz="2400" dirty="0">
                <a:sym typeface="Wingdings" panose="05000000000000000000" pitchFamily="2" charset="2"/>
              </a:rPr>
              <a:t> </a:t>
            </a:r>
            <a:r>
              <a:rPr lang="en-US" sz="2400" dirty="0" smtClean="0">
                <a:sym typeface="Wingdings" panose="05000000000000000000" pitchFamily="2" charset="2"/>
              </a:rPr>
              <a:t>data</a:t>
            </a:r>
          </a:p>
          <a:p>
            <a:pPr>
              <a:spcBef>
                <a:spcPts val="1800"/>
              </a:spcBef>
            </a:pPr>
            <a:r>
              <a:rPr lang="en-US" sz="2400" dirty="0" smtClean="0">
                <a:sym typeface="Wingdings" panose="05000000000000000000" pitchFamily="2" charset="2"/>
              </a:rPr>
              <a:t>Cell quality  want to filter out cells with degraded RNA, doublets, “cells” of free-floating RNA</a:t>
            </a:r>
          </a:p>
          <a:p>
            <a:pPr>
              <a:spcBef>
                <a:spcPts val="1800"/>
              </a:spcBef>
            </a:pPr>
            <a:r>
              <a:rPr lang="en-US" sz="2400" dirty="0" smtClean="0">
                <a:sym typeface="Wingdings" panose="05000000000000000000" pitchFamily="2" charset="2"/>
              </a:rPr>
              <a:t>Normalization of read counts</a:t>
            </a:r>
          </a:p>
          <a:p>
            <a:pPr lvl="2"/>
            <a:r>
              <a:rPr lang="en-US" sz="1950" dirty="0" smtClean="0">
                <a:sym typeface="Wingdings" panose="05000000000000000000" pitchFamily="2" charset="2"/>
              </a:rPr>
              <a:t>FPKM implicitly assumes similar total amount of RNA processed per sample</a:t>
            </a:r>
          </a:p>
          <a:p>
            <a:pPr lvl="2"/>
            <a:r>
              <a:rPr lang="en-US" sz="1950" dirty="0" smtClean="0">
                <a:sym typeface="Wingdings" panose="05000000000000000000" pitchFamily="2" charset="2"/>
              </a:rPr>
              <a:t>ERCC and/or UMI-based normalization</a:t>
            </a:r>
            <a:endParaRPr lang="en-US" sz="1950" dirty="0">
              <a:sym typeface="Wingdings" panose="05000000000000000000" pitchFamily="2" charset="2"/>
            </a:endParaRPr>
          </a:p>
        </p:txBody>
      </p:sp>
      <p:pic>
        <p:nvPicPr>
          <p:cNvPr id="8194" name="Picture 2" descr="Flowchart of the scRNA-seq analysis"/>
          <p:cNvPicPr>
            <a:picLocks noChangeAspect="1" noChangeArrowheads="1"/>
          </p:cNvPicPr>
          <p:nvPr/>
        </p:nvPicPr>
        <p:blipFill rotWithShape="1">
          <a:blip r:embed="rId2">
            <a:extLst>
              <a:ext uri="{28A0092B-C50C-407E-A947-70E740481C1C}">
                <a14:useLocalDpi xmlns:a14="http://schemas.microsoft.com/office/drawing/2010/main" val="0"/>
              </a:ext>
            </a:extLst>
          </a:blip>
          <a:srcRect l="3020" t="8244" b="3745"/>
          <a:stretch/>
        </p:blipFill>
        <p:spPr bwMode="auto">
          <a:xfrm>
            <a:off x="5143500" y="1543049"/>
            <a:ext cx="3547110" cy="45529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62651" y="6016654"/>
            <a:ext cx="2324100" cy="338554"/>
          </a:xfrm>
          <a:prstGeom prst="rect">
            <a:avLst/>
          </a:prstGeom>
          <a:noFill/>
        </p:spPr>
        <p:txBody>
          <a:bodyPr wrap="square" rtlCol="0">
            <a:spAutoFit/>
          </a:bodyPr>
          <a:lstStyle/>
          <a:p>
            <a:r>
              <a:rPr lang="en-US" sz="1600" dirty="0" err="1" smtClean="0"/>
              <a:t>Stegle</a:t>
            </a:r>
            <a:r>
              <a:rPr lang="en-US" sz="1600" dirty="0" smtClean="0"/>
              <a:t> </a:t>
            </a:r>
            <a:r>
              <a:rPr lang="en-US" sz="1600" i="1" dirty="0" smtClean="0"/>
              <a:t>et al.</a:t>
            </a:r>
            <a:r>
              <a:rPr lang="en-US" sz="1600" dirty="0" smtClean="0"/>
              <a:t> (2015) </a:t>
            </a:r>
            <a:endParaRPr lang="en-US" sz="1600" dirty="0"/>
          </a:p>
        </p:txBody>
      </p:sp>
    </p:spTree>
    <p:extLst>
      <p:ext uri="{BB962C8B-B14F-4D97-AF65-F5344CB8AC3E}">
        <p14:creationId xmlns:p14="http://schemas.microsoft.com/office/powerpoint/2010/main" val="266348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of single-cell data</a:t>
            </a:r>
            <a:endParaRPr lang="en-US" dirty="0"/>
          </a:p>
        </p:txBody>
      </p:sp>
      <p:sp>
        <p:nvSpPr>
          <p:cNvPr id="3" name="Content Placeholder 2"/>
          <p:cNvSpPr>
            <a:spLocks noGrp="1"/>
          </p:cNvSpPr>
          <p:nvPr>
            <p:ph idx="1"/>
          </p:nvPr>
        </p:nvSpPr>
        <p:spPr>
          <a:xfrm>
            <a:off x="822959" y="1715387"/>
            <a:ext cx="3577591" cy="4334460"/>
          </a:xfrm>
        </p:spPr>
        <p:txBody>
          <a:bodyPr>
            <a:normAutofit/>
          </a:bodyPr>
          <a:lstStyle/>
          <a:p>
            <a:r>
              <a:rPr lang="en-US" sz="2400" dirty="0" smtClean="0"/>
              <a:t>Gene d</a:t>
            </a:r>
            <a:r>
              <a:rPr lang="en-US" sz="2400" dirty="0" smtClean="0"/>
              <a:t>ropout</a:t>
            </a:r>
          </a:p>
          <a:p>
            <a:pPr lvl="2"/>
            <a:r>
              <a:rPr lang="en-US" sz="1950" dirty="0" smtClean="0"/>
              <a:t>mRNA capture rate ~65%</a:t>
            </a:r>
          </a:p>
          <a:p>
            <a:pPr lvl="2"/>
            <a:r>
              <a:rPr lang="en-US" sz="1950" dirty="0" smtClean="0"/>
              <a:t>Zero-inflated distributions</a:t>
            </a:r>
          </a:p>
          <a:p>
            <a:pPr>
              <a:spcBef>
                <a:spcPts val="1800"/>
              </a:spcBef>
            </a:pPr>
            <a:r>
              <a:rPr lang="en-US" sz="2400" dirty="0"/>
              <a:t>Confounding effects (cell cycle, apoptosis, etc.)</a:t>
            </a:r>
          </a:p>
          <a:p>
            <a:pPr lvl="2"/>
            <a:r>
              <a:rPr lang="en-US" sz="1950" dirty="0"/>
              <a:t>Latent-variable models to correct for confounding variation</a:t>
            </a:r>
          </a:p>
          <a:p>
            <a:r>
              <a:rPr lang="en-US" sz="2400" dirty="0" smtClean="0"/>
              <a:t>High variability</a:t>
            </a:r>
          </a:p>
          <a:p>
            <a:pPr lvl="2"/>
            <a:r>
              <a:rPr lang="en-US" sz="1950" dirty="0" smtClean="0"/>
              <a:t>Distinguishing between biological and technical variation</a:t>
            </a:r>
          </a:p>
        </p:txBody>
      </p:sp>
      <p:sp>
        <p:nvSpPr>
          <p:cNvPr id="6" name="TextBox 5"/>
          <p:cNvSpPr txBox="1"/>
          <p:nvPr/>
        </p:nvSpPr>
        <p:spPr>
          <a:xfrm>
            <a:off x="0" y="6324600"/>
            <a:ext cx="8820150" cy="584775"/>
          </a:xfrm>
          <a:prstGeom prst="rect">
            <a:avLst/>
          </a:prstGeom>
          <a:noFill/>
        </p:spPr>
        <p:txBody>
          <a:bodyPr wrap="square" rtlCol="0">
            <a:spAutoFit/>
          </a:bodyPr>
          <a:lstStyle/>
          <a:p>
            <a:r>
              <a:rPr lang="en-US" sz="1600" dirty="0" err="1" smtClean="0">
                <a:solidFill>
                  <a:schemeClr val="bg1"/>
                </a:solidFill>
              </a:rPr>
              <a:t>Stegle</a:t>
            </a:r>
            <a:r>
              <a:rPr lang="en-US" sz="1600" dirty="0" smtClean="0">
                <a:solidFill>
                  <a:schemeClr val="bg1"/>
                </a:solidFill>
              </a:rPr>
              <a:t> </a:t>
            </a:r>
            <a:r>
              <a:rPr lang="en-US" sz="1600" i="1" dirty="0" smtClean="0">
                <a:solidFill>
                  <a:schemeClr val="bg1"/>
                </a:solidFill>
              </a:rPr>
              <a:t>et al.</a:t>
            </a:r>
            <a:r>
              <a:rPr lang="en-US" sz="1600" dirty="0" smtClean="0">
                <a:solidFill>
                  <a:schemeClr val="bg1"/>
                </a:solidFill>
              </a:rPr>
              <a:t> (2015). Computational and analytical challenges in single cell transcriptomics. </a:t>
            </a:r>
            <a:r>
              <a:rPr lang="en-US" sz="1600" i="1" dirty="0" smtClean="0">
                <a:solidFill>
                  <a:schemeClr val="bg1"/>
                </a:solidFill>
              </a:rPr>
              <a:t>Nat. Rev. Genetics 16</a:t>
            </a:r>
            <a:r>
              <a:rPr lang="en-US" sz="1600" dirty="0" smtClean="0">
                <a:solidFill>
                  <a:schemeClr val="bg1"/>
                </a:solidFill>
              </a:rPr>
              <a:t>, 133-45.</a:t>
            </a:r>
            <a:endParaRPr lang="en-US" sz="1600" dirty="0">
              <a:solidFill>
                <a:schemeClr val="bg1"/>
              </a:solidFill>
            </a:endParaRPr>
          </a:p>
        </p:txBody>
      </p:sp>
      <p:grpSp>
        <p:nvGrpSpPr>
          <p:cNvPr id="5" name="Group 4"/>
          <p:cNvGrpSpPr/>
          <p:nvPr/>
        </p:nvGrpSpPr>
        <p:grpSpPr>
          <a:xfrm>
            <a:off x="4699633" y="1514475"/>
            <a:ext cx="4305156" cy="4654142"/>
            <a:chOff x="4699633" y="1514475"/>
            <a:chExt cx="4305156" cy="4654142"/>
          </a:xfrm>
        </p:grpSpPr>
        <p:pic>
          <p:nvPicPr>
            <p:cNvPr id="9220" name="Picture 4" descr="Fig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68" b="51831"/>
            <a:stretch/>
          </p:blipFill>
          <p:spPr bwMode="auto">
            <a:xfrm>
              <a:off x="4699633" y="1514475"/>
              <a:ext cx="4305156" cy="46541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699633" y="1514475"/>
              <a:ext cx="224792" cy="4571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42283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nature.com/polopoly_fs/7.7203.1351622068!/image/single-cell-sequencing.jpg_gen/derivatives/fullsize/single-cell-sequenc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39" y="543782"/>
            <a:ext cx="8778240" cy="54174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324600"/>
            <a:ext cx="8820150" cy="338554"/>
          </a:xfrm>
          <a:prstGeom prst="rect">
            <a:avLst/>
          </a:prstGeom>
          <a:noFill/>
        </p:spPr>
        <p:txBody>
          <a:bodyPr wrap="square" rtlCol="0">
            <a:spAutoFit/>
          </a:bodyPr>
          <a:lstStyle/>
          <a:p>
            <a:r>
              <a:rPr lang="en-US" sz="1600" dirty="0" smtClean="0">
                <a:solidFill>
                  <a:schemeClr val="bg1"/>
                </a:solidFill>
              </a:rPr>
              <a:t>Owens, Brian. (2012). Genomics: The single life. </a:t>
            </a:r>
            <a:r>
              <a:rPr lang="en-US" sz="1600" i="1" dirty="0" smtClean="0">
                <a:solidFill>
                  <a:schemeClr val="bg1"/>
                </a:solidFill>
              </a:rPr>
              <a:t>Nature</a:t>
            </a:r>
            <a:r>
              <a:rPr lang="en-US" sz="1600" i="1" dirty="0">
                <a:solidFill>
                  <a:schemeClr val="bg1"/>
                </a:solidFill>
              </a:rPr>
              <a:t> </a:t>
            </a:r>
            <a:r>
              <a:rPr lang="en-US" sz="1600" i="1" dirty="0" smtClean="0">
                <a:solidFill>
                  <a:schemeClr val="bg1"/>
                </a:solidFill>
              </a:rPr>
              <a:t>491</a:t>
            </a:r>
            <a:r>
              <a:rPr lang="en-US" sz="1600" dirty="0" smtClean="0">
                <a:solidFill>
                  <a:schemeClr val="bg1"/>
                </a:solidFill>
              </a:rPr>
              <a:t>, 27-29. </a:t>
            </a:r>
            <a:endParaRPr lang="en-US" sz="1600" dirty="0">
              <a:solidFill>
                <a:schemeClr val="bg1"/>
              </a:solidFill>
            </a:endParaRPr>
          </a:p>
        </p:txBody>
      </p:sp>
    </p:spTree>
    <p:extLst>
      <p:ext uri="{BB962C8B-B14F-4D97-AF65-F5344CB8AC3E}">
        <p14:creationId xmlns:p14="http://schemas.microsoft.com/office/powerpoint/2010/main" val="33597640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gure 4"/>
          <p:cNvPicPr>
            <a:picLocks noChangeAspect="1" noChangeArrowheads="1"/>
          </p:cNvPicPr>
          <p:nvPr/>
        </p:nvPicPr>
        <p:blipFill rotWithShape="1">
          <a:blip r:embed="rId3">
            <a:extLst>
              <a:ext uri="{28A0092B-C50C-407E-A947-70E740481C1C}">
                <a14:useLocalDpi xmlns:a14="http://schemas.microsoft.com/office/drawing/2010/main" val="0"/>
              </a:ext>
            </a:extLst>
          </a:blip>
          <a:srcRect b="7237"/>
          <a:stretch/>
        </p:blipFill>
        <p:spPr bwMode="auto">
          <a:xfrm>
            <a:off x="364087" y="1608137"/>
            <a:ext cx="8461546"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Downstream analysis</a:t>
            </a:r>
            <a:endParaRPr lang="en-US" dirty="0"/>
          </a:p>
        </p:txBody>
      </p:sp>
      <p:sp>
        <p:nvSpPr>
          <p:cNvPr id="4" name="TextBox 3"/>
          <p:cNvSpPr txBox="1"/>
          <p:nvPr/>
        </p:nvSpPr>
        <p:spPr>
          <a:xfrm>
            <a:off x="0" y="6324600"/>
            <a:ext cx="8820150" cy="584775"/>
          </a:xfrm>
          <a:prstGeom prst="rect">
            <a:avLst/>
          </a:prstGeom>
          <a:noFill/>
        </p:spPr>
        <p:txBody>
          <a:bodyPr wrap="square" rtlCol="0">
            <a:spAutoFit/>
          </a:bodyPr>
          <a:lstStyle/>
          <a:p>
            <a:r>
              <a:rPr lang="en-US" sz="1600" dirty="0" err="1" smtClean="0">
                <a:solidFill>
                  <a:schemeClr val="bg1"/>
                </a:solidFill>
              </a:rPr>
              <a:t>Stegle</a:t>
            </a:r>
            <a:r>
              <a:rPr lang="en-US" sz="1600" dirty="0" smtClean="0">
                <a:solidFill>
                  <a:schemeClr val="bg1"/>
                </a:solidFill>
              </a:rPr>
              <a:t> </a:t>
            </a:r>
            <a:r>
              <a:rPr lang="en-US" sz="1600" i="1" dirty="0" smtClean="0">
                <a:solidFill>
                  <a:schemeClr val="bg1"/>
                </a:solidFill>
              </a:rPr>
              <a:t>et al.</a:t>
            </a:r>
            <a:r>
              <a:rPr lang="en-US" sz="1600" dirty="0" smtClean="0">
                <a:solidFill>
                  <a:schemeClr val="bg1"/>
                </a:solidFill>
              </a:rPr>
              <a:t> (2015). Computational and analytical challenges in single cell transcriptomics. </a:t>
            </a:r>
            <a:r>
              <a:rPr lang="en-US" sz="1600" i="1" dirty="0" smtClean="0">
                <a:solidFill>
                  <a:schemeClr val="bg1"/>
                </a:solidFill>
              </a:rPr>
              <a:t>Nat. Rev. Genetics 16</a:t>
            </a:r>
            <a:r>
              <a:rPr lang="en-US" sz="1600" dirty="0" smtClean="0">
                <a:solidFill>
                  <a:schemeClr val="bg1"/>
                </a:solidFill>
              </a:rPr>
              <a:t>, 133-45.</a:t>
            </a:r>
            <a:endParaRPr lang="en-US" sz="1600" dirty="0">
              <a:solidFill>
                <a:schemeClr val="bg1"/>
              </a:solidFill>
            </a:endParaRPr>
          </a:p>
        </p:txBody>
      </p:sp>
    </p:spTree>
    <p:extLst>
      <p:ext uri="{BB962C8B-B14F-4D97-AF65-F5344CB8AC3E}">
        <p14:creationId xmlns:p14="http://schemas.microsoft.com/office/powerpoint/2010/main" val="22351151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normAutofit/>
          </a:bodyPr>
          <a:lstStyle/>
          <a:p>
            <a:r>
              <a:rPr lang="en-US" sz="2400" dirty="0" smtClean="0">
                <a:hlinkClick r:id="rId2"/>
              </a:rPr>
              <a:t>Analysis of single cell RNA-</a:t>
            </a:r>
            <a:r>
              <a:rPr lang="en-US" sz="2400" dirty="0" err="1" smtClean="0">
                <a:hlinkClick r:id="rId2"/>
              </a:rPr>
              <a:t>seq</a:t>
            </a:r>
            <a:r>
              <a:rPr lang="en-US" sz="2400" dirty="0" smtClean="0">
                <a:hlinkClick r:id="rId2"/>
              </a:rPr>
              <a:t> data</a:t>
            </a:r>
            <a:r>
              <a:rPr lang="en-US" sz="2400" dirty="0" smtClean="0"/>
              <a:t> (Cambridge University, </a:t>
            </a:r>
            <a:r>
              <a:rPr lang="en-US" sz="2400" dirty="0" err="1" smtClean="0"/>
              <a:t>Hemberg</a:t>
            </a:r>
            <a:r>
              <a:rPr lang="en-US" sz="2400" dirty="0" smtClean="0"/>
              <a:t> Lab)</a:t>
            </a:r>
          </a:p>
          <a:p>
            <a:r>
              <a:rPr lang="en-US" sz="2400" dirty="0" smtClean="0">
                <a:hlinkClick r:id="rId3"/>
              </a:rPr>
              <a:t>awesome-single-cell </a:t>
            </a:r>
            <a:r>
              <a:rPr lang="en-US" sz="2400" dirty="0" err="1" smtClean="0">
                <a:hlinkClick r:id="rId3"/>
              </a:rPr>
              <a:t>github</a:t>
            </a:r>
            <a:r>
              <a:rPr lang="en-US" sz="2400" dirty="0" smtClean="0"/>
              <a:t> (list of software resources</a:t>
            </a:r>
            <a:r>
              <a:rPr lang="en-US" sz="2400" dirty="0" smtClean="0"/>
              <a:t>)</a:t>
            </a:r>
          </a:p>
          <a:p>
            <a:r>
              <a:rPr lang="en-US" sz="2400" dirty="0" smtClean="0">
                <a:hlinkClick r:id="rId4"/>
              </a:rPr>
              <a:t>A practical guide to single-cell RNA-sequencing for biomedical research and clinical applications</a:t>
            </a:r>
            <a:r>
              <a:rPr lang="en-US" sz="2400" dirty="0" smtClean="0"/>
              <a:t> (</a:t>
            </a:r>
            <a:r>
              <a:rPr lang="en-US" sz="2400" dirty="0" err="1" smtClean="0"/>
              <a:t>Haque</a:t>
            </a:r>
            <a:r>
              <a:rPr lang="en-US" sz="2400" dirty="0" smtClean="0"/>
              <a:t> </a:t>
            </a:r>
            <a:r>
              <a:rPr lang="en-US" sz="2400" i="1" dirty="0" smtClean="0"/>
              <a:t>et al. </a:t>
            </a:r>
            <a:r>
              <a:rPr lang="en-US" sz="2400" dirty="0" smtClean="0"/>
              <a:t>2017)</a:t>
            </a:r>
          </a:p>
          <a:p>
            <a:r>
              <a:rPr lang="en-US" sz="2400" dirty="0" smtClean="0"/>
              <a:t>MCB112: Biological Data Analysis, </a:t>
            </a:r>
            <a:r>
              <a:rPr lang="en-US" sz="2400" dirty="0" smtClean="0">
                <a:hlinkClick r:id="rId5"/>
              </a:rPr>
              <a:t>Lecture 06</a:t>
            </a:r>
            <a:r>
              <a:rPr lang="en-US" sz="2400" dirty="0" smtClean="0"/>
              <a:t> (Harvard)</a:t>
            </a:r>
          </a:p>
          <a:p>
            <a:r>
              <a:rPr lang="en-US" sz="2400" dirty="0" err="1" smtClean="0">
                <a:hlinkClick r:id="rId6"/>
              </a:rPr>
              <a:t>simpleSingleCell</a:t>
            </a:r>
            <a:r>
              <a:rPr lang="en-US" sz="2400" dirty="0" smtClean="0"/>
              <a:t> (step-by-step workflow for low-level analysis of single-cell RNA-</a:t>
            </a:r>
            <a:r>
              <a:rPr lang="en-US" sz="2400" dirty="0" err="1" smtClean="0"/>
              <a:t>seq</a:t>
            </a:r>
            <a:r>
              <a:rPr lang="en-US" sz="2400" dirty="0" smtClean="0"/>
              <a:t> data with Bioconductor)</a:t>
            </a:r>
            <a:endParaRPr lang="en-US" sz="2400" dirty="0" smtClean="0"/>
          </a:p>
        </p:txBody>
      </p:sp>
    </p:spTree>
    <p:extLst>
      <p:ext uri="{BB962C8B-B14F-4D97-AF65-F5344CB8AC3E}">
        <p14:creationId xmlns:p14="http://schemas.microsoft.com/office/powerpoint/2010/main" val="8481558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single cell?</a:t>
            </a:r>
            <a:endParaRPr lang="en-US" dirty="0"/>
          </a:p>
        </p:txBody>
      </p:sp>
      <p:sp>
        <p:nvSpPr>
          <p:cNvPr id="4" name="Content Placeholder 3"/>
          <p:cNvSpPr>
            <a:spLocks noGrp="1"/>
          </p:cNvSpPr>
          <p:nvPr>
            <p:ph sz="half" idx="1"/>
          </p:nvPr>
        </p:nvSpPr>
        <p:spPr>
          <a:xfrm>
            <a:off x="822960" y="1708299"/>
            <a:ext cx="3661358" cy="4359126"/>
          </a:xfrm>
        </p:spPr>
        <p:txBody>
          <a:bodyPr>
            <a:normAutofit/>
          </a:bodyPr>
          <a:lstStyle/>
          <a:p>
            <a:pPr marL="0" indent="0" algn="ctr">
              <a:buNone/>
            </a:pPr>
            <a:r>
              <a:rPr lang="en-US" sz="2400" dirty="0" smtClean="0"/>
              <a:t>Bulk</a:t>
            </a:r>
          </a:p>
          <a:p>
            <a:pPr>
              <a:spcBef>
                <a:spcPts val="2400"/>
              </a:spcBef>
            </a:pPr>
            <a:r>
              <a:rPr lang="en-US" sz="2200" dirty="0" smtClean="0"/>
              <a:t>Measures </a:t>
            </a:r>
            <a:r>
              <a:rPr lang="en-US" sz="2200" b="1" dirty="0" smtClean="0"/>
              <a:t>average</a:t>
            </a:r>
            <a:r>
              <a:rPr lang="en-US" sz="2200" dirty="0" smtClean="0"/>
              <a:t> gene expression levels across a population of cells</a:t>
            </a:r>
          </a:p>
          <a:p>
            <a:pPr>
              <a:spcBef>
                <a:spcPts val="2400"/>
              </a:spcBef>
            </a:pPr>
            <a:r>
              <a:rPr lang="en-US" sz="2200" dirty="0" smtClean="0"/>
              <a:t>Useful for quantifying gene expression in </a:t>
            </a:r>
            <a:r>
              <a:rPr lang="en-US" sz="2200" b="1" dirty="0" smtClean="0"/>
              <a:t>homogeneous</a:t>
            </a:r>
            <a:r>
              <a:rPr lang="en-US" sz="2200" dirty="0" smtClean="0"/>
              <a:t> populations</a:t>
            </a:r>
          </a:p>
          <a:p>
            <a:pPr>
              <a:spcBef>
                <a:spcPts val="2400"/>
              </a:spcBef>
            </a:pPr>
            <a:r>
              <a:rPr lang="en-US" sz="2200" dirty="0" smtClean="0"/>
              <a:t>Cheaper, easier, and more straightforward to analyze</a:t>
            </a:r>
            <a:endParaRPr lang="en-US" sz="2200" dirty="0"/>
          </a:p>
        </p:txBody>
      </p:sp>
      <p:sp>
        <p:nvSpPr>
          <p:cNvPr id="5" name="Content Placeholder 4"/>
          <p:cNvSpPr>
            <a:spLocks noGrp="1"/>
          </p:cNvSpPr>
          <p:nvPr>
            <p:ph sz="half" idx="2"/>
          </p:nvPr>
        </p:nvSpPr>
        <p:spPr>
          <a:xfrm>
            <a:off x="4663439" y="1708302"/>
            <a:ext cx="3918586" cy="4359124"/>
          </a:xfrm>
        </p:spPr>
        <p:txBody>
          <a:bodyPr>
            <a:normAutofit/>
          </a:bodyPr>
          <a:lstStyle/>
          <a:p>
            <a:pPr marL="0" indent="0" algn="ctr">
              <a:buNone/>
            </a:pPr>
            <a:r>
              <a:rPr lang="en-US" sz="2400" dirty="0" smtClean="0"/>
              <a:t>Single </a:t>
            </a:r>
            <a:r>
              <a:rPr lang="en-US" sz="2400" dirty="0" smtClean="0"/>
              <a:t>cell</a:t>
            </a:r>
          </a:p>
          <a:p>
            <a:pPr>
              <a:spcBef>
                <a:spcPts val="2400"/>
              </a:spcBef>
            </a:pPr>
            <a:r>
              <a:rPr lang="en-US" sz="2200" dirty="0" smtClean="0"/>
              <a:t>Measures the </a:t>
            </a:r>
            <a:r>
              <a:rPr lang="en-US" sz="2200" b="1" dirty="0" smtClean="0"/>
              <a:t>distribution</a:t>
            </a:r>
            <a:r>
              <a:rPr lang="en-US" sz="2200" dirty="0" smtClean="0"/>
              <a:t> of gene expression levels across a population of cells</a:t>
            </a:r>
          </a:p>
          <a:p>
            <a:pPr>
              <a:spcBef>
                <a:spcPts val="2400"/>
              </a:spcBef>
            </a:pPr>
            <a:r>
              <a:rPr lang="en-US" sz="2200" dirty="0" smtClean="0"/>
              <a:t>Useful for studying cell-specific transcriptomic differences in </a:t>
            </a:r>
            <a:r>
              <a:rPr lang="en-US" sz="2200" b="1" dirty="0" smtClean="0"/>
              <a:t>heterogeneous</a:t>
            </a:r>
            <a:r>
              <a:rPr lang="en-US" sz="2200" dirty="0" smtClean="0"/>
              <a:t> populations</a:t>
            </a:r>
          </a:p>
          <a:p>
            <a:pPr>
              <a:spcBef>
                <a:spcPts val="2400"/>
              </a:spcBef>
            </a:pPr>
            <a:r>
              <a:rPr lang="en-US" sz="2200" dirty="0" smtClean="0"/>
              <a:t>More difficult to collect and analyze, but allows us to study new questions</a:t>
            </a:r>
            <a:endParaRPr lang="en-US" sz="2200" dirty="0"/>
          </a:p>
        </p:txBody>
      </p:sp>
    </p:spTree>
    <p:extLst>
      <p:ext uri="{BB962C8B-B14F-4D97-AF65-F5344CB8AC3E}">
        <p14:creationId xmlns:p14="http://schemas.microsoft.com/office/powerpoint/2010/main" val="271403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of single-cell RNA-</a:t>
            </a:r>
            <a:r>
              <a:rPr lang="en-US" dirty="0" err="1" smtClean="0"/>
              <a:t>seq</a:t>
            </a:r>
            <a:endParaRPr lang="en-US" dirty="0"/>
          </a:p>
        </p:txBody>
      </p:sp>
      <p:sp>
        <p:nvSpPr>
          <p:cNvPr id="3" name="Content Placeholder 2"/>
          <p:cNvSpPr>
            <a:spLocks noGrp="1"/>
          </p:cNvSpPr>
          <p:nvPr>
            <p:ph sz="half" idx="1"/>
          </p:nvPr>
        </p:nvSpPr>
        <p:spPr>
          <a:xfrm>
            <a:off x="822960" y="1708298"/>
            <a:ext cx="3595857" cy="4602619"/>
          </a:xfrm>
        </p:spPr>
        <p:txBody>
          <a:bodyPr>
            <a:normAutofit/>
          </a:bodyPr>
          <a:lstStyle/>
          <a:p>
            <a:r>
              <a:rPr lang="en-US" sz="2200" dirty="0"/>
              <a:t>Identifying rare cell </a:t>
            </a:r>
            <a:r>
              <a:rPr lang="en-US" sz="2200" dirty="0" smtClean="0"/>
              <a:t>subtypes</a:t>
            </a:r>
          </a:p>
          <a:p>
            <a:pPr lvl="2"/>
            <a:r>
              <a:rPr lang="en-US" sz="1750" dirty="0" err="1">
                <a:hlinkClick r:id="rId3"/>
              </a:rPr>
              <a:t>Mahata</a:t>
            </a:r>
            <a:r>
              <a:rPr lang="en-US" sz="1750" dirty="0">
                <a:hlinkClick r:id="rId3"/>
              </a:rPr>
              <a:t> </a:t>
            </a:r>
            <a:r>
              <a:rPr lang="en-US" sz="1750" i="1" dirty="0">
                <a:hlinkClick r:id="rId3"/>
              </a:rPr>
              <a:t>et al.</a:t>
            </a:r>
            <a:r>
              <a:rPr lang="en-US" sz="1750" dirty="0"/>
              <a:t> (2014)</a:t>
            </a:r>
          </a:p>
          <a:p>
            <a:pPr lvl="2"/>
            <a:r>
              <a:rPr lang="en-US" sz="1750" dirty="0" err="1">
                <a:hlinkClick r:id="rId4"/>
              </a:rPr>
              <a:t>Shalek</a:t>
            </a:r>
            <a:r>
              <a:rPr lang="en-US" sz="1750" dirty="0">
                <a:hlinkClick r:id="rId4"/>
              </a:rPr>
              <a:t> </a:t>
            </a:r>
            <a:r>
              <a:rPr lang="en-US" sz="1750" i="1" dirty="0">
                <a:hlinkClick r:id="rId4"/>
              </a:rPr>
              <a:t>et al</a:t>
            </a:r>
            <a:r>
              <a:rPr lang="en-US" sz="1750" dirty="0">
                <a:hlinkClick r:id="rId4"/>
              </a:rPr>
              <a:t>.</a:t>
            </a:r>
            <a:r>
              <a:rPr lang="en-US" sz="1750" dirty="0"/>
              <a:t> (2014)</a:t>
            </a:r>
          </a:p>
          <a:p>
            <a:pPr>
              <a:spcBef>
                <a:spcPts val="2400"/>
              </a:spcBef>
            </a:pPr>
            <a:r>
              <a:rPr lang="en-US" dirty="0" smtClean="0"/>
              <a:t>“</a:t>
            </a:r>
            <a:r>
              <a:rPr lang="en-US" i="1" dirty="0"/>
              <a:t>If you compare the brain to a fruit salad, you could say that previous methods were like running the fruit through a blender and seeing what </a:t>
            </a:r>
            <a:r>
              <a:rPr lang="en-US" i="1" dirty="0" err="1"/>
              <a:t>colour</a:t>
            </a:r>
            <a:r>
              <a:rPr lang="en-US" i="1" dirty="0"/>
              <a:t> juice you got from different parts of the </a:t>
            </a:r>
            <a:r>
              <a:rPr lang="en-US" i="1" dirty="0" smtClean="0"/>
              <a:t>brain…[Single-cell RNA-</a:t>
            </a:r>
            <a:r>
              <a:rPr lang="en-US" i="1" dirty="0" err="1" smtClean="0"/>
              <a:t>seq</a:t>
            </a:r>
            <a:r>
              <a:rPr lang="en-US" i="1" dirty="0" smtClean="0"/>
              <a:t>] </a:t>
            </a:r>
            <a:r>
              <a:rPr lang="en-US" i="1" dirty="0"/>
              <a:t>is like taking pieces of the fruit salad, examining them one by one and then sorting them into piles to see how many different kinds of fruit it contains, what they’re made up of and how they interrelate</a:t>
            </a:r>
            <a:r>
              <a:rPr lang="en-US" i="1" dirty="0" smtClean="0"/>
              <a:t>.”</a:t>
            </a:r>
            <a:br>
              <a:rPr lang="en-US" i="1" dirty="0" smtClean="0"/>
            </a:br>
            <a:r>
              <a:rPr lang="en-US" i="1" dirty="0" smtClean="0"/>
              <a:t>		       – </a:t>
            </a:r>
            <a:r>
              <a:rPr lang="en-US" dirty="0" err="1" smtClean="0"/>
              <a:t>Sten</a:t>
            </a:r>
            <a:r>
              <a:rPr lang="en-US" dirty="0" smtClean="0"/>
              <a:t> </a:t>
            </a:r>
            <a:r>
              <a:rPr lang="en-US" dirty="0" err="1" smtClean="0"/>
              <a:t>Linnarsson</a:t>
            </a:r>
            <a:endParaRPr lang="en-US" dirty="0"/>
          </a:p>
        </p:txBody>
      </p:sp>
      <p:pic>
        <p:nvPicPr>
          <p:cNvPr id="10242" name="Picture 2" descr="Figure 1"/>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418817" y="1556037"/>
            <a:ext cx="4629933" cy="47548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324600"/>
            <a:ext cx="8629650" cy="584775"/>
          </a:xfrm>
          <a:prstGeom prst="rect">
            <a:avLst/>
          </a:prstGeom>
          <a:noFill/>
        </p:spPr>
        <p:txBody>
          <a:bodyPr wrap="square" rtlCol="0">
            <a:spAutoFit/>
          </a:bodyPr>
          <a:lstStyle/>
          <a:p>
            <a:r>
              <a:rPr lang="en-US" sz="1600" dirty="0" smtClean="0">
                <a:solidFill>
                  <a:schemeClr val="bg1"/>
                </a:solidFill>
              </a:rPr>
              <a:t>Sandberg, R</a:t>
            </a:r>
            <a:r>
              <a:rPr lang="en-US" sz="1600" i="1" dirty="0" smtClean="0">
                <a:solidFill>
                  <a:schemeClr val="bg1"/>
                </a:solidFill>
              </a:rPr>
              <a:t>.</a:t>
            </a:r>
            <a:r>
              <a:rPr lang="en-US" sz="1600" dirty="0" smtClean="0">
                <a:solidFill>
                  <a:schemeClr val="bg1"/>
                </a:solidFill>
              </a:rPr>
              <a:t> (2013). Entering the era of single-cell transcriptomics in biology and medicine. </a:t>
            </a:r>
            <a:r>
              <a:rPr lang="en-US" sz="1600" i="1" dirty="0" smtClean="0">
                <a:solidFill>
                  <a:schemeClr val="bg1"/>
                </a:solidFill>
              </a:rPr>
              <a:t>Nat. Methods 11</a:t>
            </a:r>
            <a:r>
              <a:rPr lang="en-US" sz="1600" dirty="0" smtClean="0">
                <a:solidFill>
                  <a:schemeClr val="bg1"/>
                </a:solidFill>
              </a:rPr>
              <a:t>, 22-24.</a:t>
            </a:r>
            <a:endParaRPr lang="en-US" sz="1600" dirty="0">
              <a:solidFill>
                <a:schemeClr val="bg1"/>
              </a:solidFill>
            </a:endParaRPr>
          </a:p>
        </p:txBody>
      </p:sp>
    </p:spTree>
    <p:extLst>
      <p:ext uri="{BB962C8B-B14F-4D97-AF65-F5344CB8AC3E}">
        <p14:creationId xmlns:p14="http://schemas.microsoft.com/office/powerpoint/2010/main" val="227974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of single-cell RNA-</a:t>
            </a:r>
            <a:r>
              <a:rPr lang="en-US" dirty="0" err="1" smtClean="0"/>
              <a:t>seq</a:t>
            </a:r>
            <a:endParaRPr lang="en-US" dirty="0"/>
          </a:p>
        </p:txBody>
      </p:sp>
      <p:sp>
        <p:nvSpPr>
          <p:cNvPr id="3" name="Content Placeholder 2"/>
          <p:cNvSpPr>
            <a:spLocks noGrp="1"/>
          </p:cNvSpPr>
          <p:nvPr>
            <p:ph sz="half" idx="1"/>
          </p:nvPr>
        </p:nvSpPr>
        <p:spPr>
          <a:xfrm>
            <a:off x="822960" y="1708299"/>
            <a:ext cx="3682365" cy="4160796"/>
          </a:xfrm>
        </p:spPr>
        <p:txBody>
          <a:bodyPr/>
          <a:lstStyle/>
          <a:p>
            <a:r>
              <a:rPr lang="en-US" sz="2200" dirty="0"/>
              <a:t>Identifying rare cell </a:t>
            </a:r>
            <a:r>
              <a:rPr lang="en-US" sz="2200" dirty="0" smtClean="0"/>
              <a:t>subtypes</a:t>
            </a:r>
          </a:p>
          <a:p>
            <a:pPr lvl="2"/>
            <a:r>
              <a:rPr lang="en-US" sz="1750" dirty="0" err="1" smtClean="0">
                <a:hlinkClick r:id="rId3"/>
              </a:rPr>
              <a:t>Mahata</a:t>
            </a:r>
            <a:r>
              <a:rPr lang="en-US" sz="1750" dirty="0" smtClean="0">
                <a:hlinkClick r:id="rId3"/>
              </a:rPr>
              <a:t> </a:t>
            </a:r>
            <a:r>
              <a:rPr lang="en-US" sz="1750" i="1" dirty="0" smtClean="0">
                <a:hlinkClick r:id="rId3"/>
              </a:rPr>
              <a:t>et al.</a:t>
            </a:r>
            <a:r>
              <a:rPr lang="en-US" sz="1750" dirty="0" smtClean="0"/>
              <a:t> (2014)</a:t>
            </a:r>
          </a:p>
          <a:p>
            <a:pPr lvl="2"/>
            <a:r>
              <a:rPr lang="en-US" sz="1750" dirty="0" err="1" smtClean="0">
                <a:hlinkClick r:id="rId4"/>
              </a:rPr>
              <a:t>Shalek</a:t>
            </a:r>
            <a:r>
              <a:rPr lang="en-US" sz="1750" dirty="0" smtClean="0">
                <a:hlinkClick r:id="rId4"/>
              </a:rPr>
              <a:t> </a:t>
            </a:r>
            <a:r>
              <a:rPr lang="en-US" sz="1750" i="1" dirty="0" smtClean="0">
                <a:hlinkClick r:id="rId4"/>
              </a:rPr>
              <a:t>et al</a:t>
            </a:r>
            <a:r>
              <a:rPr lang="en-US" sz="1750" dirty="0" smtClean="0">
                <a:hlinkClick r:id="rId4"/>
              </a:rPr>
              <a:t>.</a:t>
            </a:r>
            <a:r>
              <a:rPr lang="en-US" sz="1750" dirty="0" smtClean="0"/>
              <a:t> (2014)</a:t>
            </a:r>
            <a:endParaRPr lang="en-US" sz="1750" dirty="0"/>
          </a:p>
          <a:p>
            <a:pPr>
              <a:spcBef>
                <a:spcPts val="2400"/>
              </a:spcBef>
            </a:pPr>
            <a:r>
              <a:rPr lang="en-US" sz="2200" dirty="0"/>
              <a:t>Trace </a:t>
            </a:r>
            <a:r>
              <a:rPr lang="en-US" sz="2200" dirty="0" smtClean="0"/>
              <a:t>lineage/developmental </a:t>
            </a:r>
            <a:r>
              <a:rPr lang="en-US" sz="2200" dirty="0"/>
              <a:t>relationships between cell </a:t>
            </a:r>
            <a:r>
              <a:rPr lang="en-US" sz="2200" dirty="0" smtClean="0"/>
              <a:t>states</a:t>
            </a:r>
          </a:p>
          <a:p>
            <a:pPr lvl="2"/>
            <a:r>
              <a:rPr lang="en-US" sz="1750" dirty="0" err="1" smtClean="0">
                <a:hlinkClick r:id="rId5"/>
              </a:rPr>
              <a:t>Treutlein</a:t>
            </a:r>
            <a:r>
              <a:rPr lang="en-US" sz="1750" dirty="0" smtClean="0">
                <a:hlinkClick r:id="rId5"/>
              </a:rPr>
              <a:t> </a:t>
            </a:r>
            <a:r>
              <a:rPr lang="en-US" sz="1750" i="1" dirty="0" smtClean="0">
                <a:hlinkClick r:id="rId5"/>
              </a:rPr>
              <a:t>et al.</a:t>
            </a:r>
            <a:r>
              <a:rPr lang="en-US" sz="1750" dirty="0" smtClean="0"/>
              <a:t> (2014)</a:t>
            </a:r>
          </a:p>
          <a:p>
            <a:pPr lvl="2"/>
            <a:r>
              <a:rPr lang="en-US" sz="1750" dirty="0" smtClean="0">
                <a:hlinkClick r:id="rId6"/>
              </a:rPr>
              <a:t>Cao </a:t>
            </a:r>
            <a:r>
              <a:rPr lang="en-US" sz="1750" i="1" dirty="0" smtClean="0">
                <a:hlinkClick r:id="rId6"/>
              </a:rPr>
              <a:t>et al.</a:t>
            </a:r>
            <a:r>
              <a:rPr lang="en-US" sz="1750" i="1" dirty="0" smtClean="0"/>
              <a:t> </a:t>
            </a:r>
            <a:r>
              <a:rPr lang="en-US" sz="1750" dirty="0" smtClean="0"/>
              <a:t>(2017)</a:t>
            </a:r>
            <a:endParaRPr lang="en-US" sz="1750" dirty="0"/>
          </a:p>
          <a:p>
            <a:pPr>
              <a:spcBef>
                <a:spcPts val="2400"/>
              </a:spcBef>
            </a:pPr>
            <a:r>
              <a:rPr lang="en-US" sz="2200" dirty="0"/>
              <a:t>Measure stochasticity of gene </a:t>
            </a:r>
            <a:r>
              <a:rPr lang="en-US" sz="2200" dirty="0" smtClean="0"/>
              <a:t>expression</a:t>
            </a:r>
          </a:p>
          <a:p>
            <a:pPr lvl="2"/>
            <a:r>
              <a:rPr lang="en-US" sz="1750" dirty="0" smtClean="0">
                <a:hlinkClick r:id="rId7"/>
              </a:rPr>
              <a:t>Meredith </a:t>
            </a:r>
            <a:r>
              <a:rPr lang="en-US" sz="1750" i="1" dirty="0" smtClean="0">
                <a:hlinkClick r:id="rId7"/>
              </a:rPr>
              <a:t>et al.</a:t>
            </a:r>
            <a:r>
              <a:rPr lang="en-US" sz="1750" i="1" dirty="0" smtClean="0"/>
              <a:t> </a:t>
            </a:r>
            <a:r>
              <a:rPr lang="en-US" sz="1750" dirty="0" smtClean="0"/>
              <a:t>(2015)</a:t>
            </a:r>
            <a:endParaRPr lang="en-US" sz="1750" dirty="0"/>
          </a:p>
          <a:p>
            <a:endParaRPr lang="en-US" dirty="0"/>
          </a:p>
        </p:txBody>
      </p:sp>
      <p:pic>
        <p:nvPicPr>
          <p:cNvPr id="10242" name="Picture 2" descr="Figure 1"/>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bwMode="auto">
          <a:xfrm>
            <a:off x="4418817" y="1556037"/>
            <a:ext cx="4629933" cy="47548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324600"/>
            <a:ext cx="8629650" cy="584775"/>
          </a:xfrm>
          <a:prstGeom prst="rect">
            <a:avLst/>
          </a:prstGeom>
          <a:noFill/>
        </p:spPr>
        <p:txBody>
          <a:bodyPr wrap="square" rtlCol="0">
            <a:spAutoFit/>
          </a:bodyPr>
          <a:lstStyle/>
          <a:p>
            <a:r>
              <a:rPr lang="en-US" sz="1600" dirty="0" smtClean="0">
                <a:solidFill>
                  <a:schemeClr val="bg1"/>
                </a:solidFill>
              </a:rPr>
              <a:t>Sandberg, R</a:t>
            </a:r>
            <a:r>
              <a:rPr lang="en-US" sz="1600" i="1" dirty="0" smtClean="0">
                <a:solidFill>
                  <a:schemeClr val="bg1"/>
                </a:solidFill>
              </a:rPr>
              <a:t>.</a:t>
            </a:r>
            <a:r>
              <a:rPr lang="en-US" sz="1600" dirty="0" smtClean="0">
                <a:solidFill>
                  <a:schemeClr val="bg1"/>
                </a:solidFill>
              </a:rPr>
              <a:t> (2013). Entering the era of single-cell transcriptomics in biology and medicine. </a:t>
            </a:r>
            <a:r>
              <a:rPr lang="en-US" sz="1600" i="1" dirty="0" smtClean="0">
                <a:solidFill>
                  <a:schemeClr val="bg1"/>
                </a:solidFill>
              </a:rPr>
              <a:t>Nat. Methods 11</a:t>
            </a:r>
            <a:r>
              <a:rPr lang="en-US" sz="1600" dirty="0" smtClean="0">
                <a:solidFill>
                  <a:schemeClr val="bg1"/>
                </a:solidFill>
              </a:rPr>
              <a:t>, 22-24.</a:t>
            </a:r>
            <a:endParaRPr lang="en-US" sz="1600" dirty="0">
              <a:solidFill>
                <a:schemeClr val="bg1"/>
              </a:solidFill>
            </a:endParaRPr>
          </a:p>
        </p:txBody>
      </p:sp>
    </p:spTree>
    <p:extLst>
      <p:ext uri="{BB962C8B-B14F-4D97-AF65-F5344CB8AC3E}">
        <p14:creationId xmlns:p14="http://schemas.microsoft.com/office/powerpoint/2010/main" val="202195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Brief history of single cell </a:t>
            </a:r>
            <a:r>
              <a:rPr lang="en-US" dirty="0" smtClean="0"/>
              <a:t>RNA-</a:t>
            </a:r>
            <a:r>
              <a:rPr lang="en-US" dirty="0" err="1" smtClean="0"/>
              <a:t>seq</a:t>
            </a:r>
            <a:endParaRPr lang="en-US" dirty="0"/>
          </a:p>
        </p:txBody>
      </p:sp>
      <p:sp>
        <p:nvSpPr>
          <p:cNvPr id="3" name="Content Placeholder 2"/>
          <p:cNvSpPr>
            <a:spLocks noGrp="1"/>
          </p:cNvSpPr>
          <p:nvPr>
            <p:ph idx="1"/>
          </p:nvPr>
        </p:nvSpPr>
        <p:spPr>
          <a:xfrm>
            <a:off x="822959" y="1715387"/>
            <a:ext cx="4901566" cy="4590163"/>
          </a:xfrm>
        </p:spPr>
        <p:txBody>
          <a:bodyPr>
            <a:normAutofit lnSpcReduction="10000"/>
          </a:bodyPr>
          <a:lstStyle/>
          <a:p>
            <a:r>
              <a:rPr lang="en-US" dirty="0" smtClean="0"/>
              <a:t>2009: </a:t>
            </a:r>
            <a:r>
              <a:rPr lang="en-US" dirty="0" smtClean="0">
                <a:hlinkClick r:id="rId3"/>
              </a:rPr>
              <a:t>Tang </a:t>
            </a:r>
            <a:r>
              <a:rPr lang="en-US" i="1" dirty="0" smtClean="0">
                <a:hlinkClick r:id="rId3"/>
              </a:rPr>
              <a:t>et al.</a:t>
            </a:r>
            <a:r>
              <a:rPr lang="en-US" dirty="0" smtClean="0"/>
              <a:t> collect RNA-</a:t>
            </a:r>
            <a:r>
              <a:rPr lang="en-US" dirty="0" err="1" smtClean="0"/>
              <a:t>seq</a:t>
            </a:r>
            <a:r>
              <a:rPr lang="en-US" dirty="0" smtClean="0"/>
              <a:t> data from manually isolated single mouse </a:t>
            </a:r>
            <a:r>
              <a:rPr lang="en-US" dirty="0" err="1" smtClean="0"/>
              <a:t>blastomeres</a:t>
            </a:r>
            <a:endParaRPr lang="en-US" dirty="0" smtClean="0"/>
          </a:p>
          <a:p>
            <a:r>
              <a:rPr lang="en-US" dirty="0" smtClean="0"/>
              <a:t>2012: </a:t>
            </a:r>
            <a:r>
              <a:rPr lang="en-US" dirty="0" err="1" smtClean="0">
                <a:hlinkClick r:id="rId4"/>
              </a:rPr>
              <a:t>Hashimshony</a:t>
            </a:r>
            <a:r>
              <a:rPr lang="en-US" dirty="0" smtClean="0">
                <a:hlinkClick r:id="rId4"/>
              </a:rPr>
              <a:t> </a:t>
            </a:r>
            <a:r>
              <a:rPr lang="en-US" i="1" dirty="0" smtClean="0">
                <a:hlinkClick r:id="rId4"/>
              </a:rPr>
              <a:t>et al</a:t>
            </a:r>
            <a:r>
              <a:rPr lang="en-US" dirty="0" smtClean="0">
                <a:hlinkClick r:id="rId4"/>
              </a:rPr>
              <a:t>.</a:t>
            </a:r>
            <a:r>
              <a:rPr lang="en-US" dirty="0" smtClean="0"/>
              <a:t> CEL-</a:t>
            </a:r>
            <a:r>
              <a:rPr lang="en-US" dirty="0" err="1" smtClean="0"/>
              <a:t>seq</a:t>
            </a:r>
            <a:r>
              <a:rPr lang="en-US" dirty="0" smtClean="0"/>
              <a:t> incorporates multiplexed linear amplification to increase sensitivity</a:t>
            </a:r>
          </a:p>
          <a:p>
            <a:r>
              <a:rPr lang="en-US" dirty="0" smtClean="0"/>
              <a:t>2012: </a:t>
            </a:r>
            <a:r>
              <a:rPr lang="en-US" dirty="0" err="1" smtClean="0">
                <a:hlinkClick r:id="rId5"/>
              </a:rPr>
              <a:t>Fluidigm</a:t>
            </a:r>
            <a:r>
              <a:rPr lang="en-US" dirty="0" smtClean="0">
                <a:hlinkClick r:id="rId5"/>
              </a:rPr>
              <a:t> C1</a:t>
            </a:r>
            <a:r>
              <a:rPr lang="en-US" dirty="0" smtClean="0"/>
              <a:t> introduces a commercial platform for single cell RNA-</a:t>
            </a:r>
            <a:r>
              <a:rPr lang="en-US" dirty="0" err="1" smtClean="0"/>
              <a:t>seq</a:t>
            </a:r>
            <a:endParaRPr lang="en-US" dirty="0" smtClean="0"/>
          </a:p>
          <a:p>
            <a:r>
              <a:rPr lang="en-US" dirty="0" smtClean="0"/>
              <a:t>2014: </a:t>
            </a:r>
            <a:r>
              <a:rPr lang="en-US" dirty="0" err="1" smtClean="0">
                <a:hlinkClick r:id="rId6"/>
              </a:rPr>
              <a:t>Jaitin</a:t>
            </a:r>
            <a:r>
              <a:rPr lang="en-US" dirty="0" smtClean="0">
                <a:hlinkClick r:id="rId6"/>
              </a:rPr>
              <a:t> </a:t>
            </a:r>
            <a:r>
              <a:rPr lang="en-US" i="1" dirty="0" smtClean="0">
                <a:hlinkClick r:id="rId6"/>
              </a:rPr>
              <a:t>et al.</a:t>
            </a:r>
            <a:r>
              <a:rPr lang="en-US" dirty="0" smtClean="0"/>
              <a:t> use FACS and automated processing to increase throughput and reproducibility</a:t>
            </a:r>
          </a:p>
          <a:p>
            <a:r>
              <a:rPr lang="en-US" dirty="0" smtClean="0"/>
              <a:t>2015: </a:t>
            </a:r>
            <a:r>
              <a:rPr lang="en-US" dirty="0" smtClean="0">
                <a:hlinkClick r:id="rId7"/>
              </a:rPr>
              <a:t>Klein</a:t>
            </a:r>
            <a:r>
              <a:rPr lang="en-US" i="1" dirty="0" smtClean="0">
                <a:hlinkClick r:id="rId7"/>
              </a:rPr>
              <a:t> et al.</a:t>
            </a:r>
            <a:r>
              <a:rPr lang="en-US" dirty="0" smtClean="0"/>
              <a:t> (</a:t>
            </a:r>
            <a:r>
              <a:rPr lang="en-US" dirty="0" err="1" smtClean="0"/>
              <a:t>inDrop</a:t>
            </a:r>
            <a:r>
              <a:rPr lang="en-US" dirty="0" smtClean="0"/>
              <a:t>) and </a:t>
            </a:r>
            <a:r>
              <a:rPr lang="en-US" dirty="0" err="1" smtClean="0">
                <a:hlinkClick r:id="rId8"/>
              </a:rPr>
              <a:t>Macosko</a:t>
            </a:r>
            <a:r>
              <a:rPr lang="en-US" dirty="0" smtClean="0">
                <a:hlinkClick r:id="rId8"/>
              </a:rPr>
              <a:t> </a:t>
            </a:r>
            <a:r>
              <a:rPr lang="en-US" i="1" dirty="0" smtClean="0">
                <a:hlinkClick r:id="rId8"/>
              </a:rPr>
              <a:t>et al.</a:t>
            </a:r>
            <a:r>
              <a:rPr lang="en-US" dirty="0" smtClean="0"/>
              <a:t> (Drop-</a:t>
            </a:r>
            <a:r>
              <a:rPr lang="en-US" dirty="0" err="1" smtClean="0"/>
              <a:t>seq</a:t>
            </a:r>
            <a:r>
              <a:rPr lang="en-US" dirty="0" smtClean="0"/>
              <a:t>) isolate single cells in droplets</a:t>
            </a:r>
          </a:p>
          <a:p>
            <a:r>
              <a:rPr lang="en-US" dirty="0" smtClean="0"/>
              <a:t>2016: </a:t>
            </a:r>
            <a:r>
              <a:rPr lang="en-US" dirty="0" smtClean="0">
                <a:hlinkClick r:id="rId9"/>
              </a:rPr>
              <a:t>10x Chromium</a:t>
            </a:r>
            <a:r>
              <a:rPr lang="en-US" dirty="0" smtClean="0"/>
              <a:t> platform for droplet-based single-cell RNA-</a:t>
            </a:r>
            <a:r>
              <a:rPr lang="en-US" dirty="0" err="1" smtClean="0"/>
              <a:t>seq</a:t>
            </a:r>
            <a:endParaRPr lang="en-US" dirty="0" smtClean="0"/>
          </a:p>
          <a:p>
            <a:r>
              <a:rPr lang="en-US" dirty="0" smtClean="0"/>
              <a:t>2017: </a:t>
            </a:r>
            <a:r>
              <a:rPr lang="en-US" dirty="0" smtClean="0">
                <a:hlinkClick r:id="rId10"/>
              </a:rPr>
              <a:t>Cao </a:t>
            </a:r>
            <a:r>
              <a:rPr lang="en-US" i="1" dirty="0" smtClean="0">
                <a:hlinkClick r:id="rId10"/>
              </a:rPr>
              <a:t>et al.</a:t>
            </a:r>
            <a:r>
              <a:rPr lang="en-US" i="1" dirty="0" smtClean="0"/>
              <a:t> </a:t>
            </a:r>
            <a:r>
              <a:rPr lang="en-US" dirty="0" smtClean="0"/>
              <a:t>(</a:t>
            </a:r>
            <a:r>
              <a:rPr lang="en-US" dirty="0" err="1" smtClean="0"/>
              <a:t>sciRNA-seq</a:t>
            </a:r>
            <a:r>
              <a:rPr lang="en-US" dirty="0" smtClean="0"/>
              <a:t>) combinatorial indexing to virtually compartmentalize single cells</a:t>
            </a:r>
          </a:p>
        </p:txBody>
      </p:sp>
      <p:pic>
        <p:nvPicPr>
          <p:cNvPr id="1026" name="Picture 2" descr="Fig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84850" y="1715387"/>
            <a:ext cx="3092052"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81726" y="5830187"/>
            <a:ext cx="2324100" cy="338554"/>
          </a:xfrm>
          <a:prstGeom prst="rect">
            <a:avLst/>
          </a:prstGeom>
          <a:noFill/>
        </p:spPr>
        <p:txBody>
          <a:bodyPr wrap="square" rtlCol="0">
            <a:spAutoFit/>
          </a:bodyPr>
          <a:lstStyle/>
          <a:p>
            <a:r>
              <a:rPr lang="en-US" sz="1600" dirty="0" smtClean="0"/>
              <a:t>Tang </a:t>
            </a:r>
            <a:r>
              <a:rPr lang="en-US" sz="1600" i="1" dirty="0" smtClean="0"/>
              <a:t>et al.</a:t>
            </a:r>
            <a:r>
              <a:rPr lang="en-US" sz="1600" dirty="0" smtClean="0"/>
              <a:t> (2009) </a:t>
            </a:r>
            <a:endParaRPr lang="en-US" sz="1600" dirty="0"/>
          </a:p>
        </p:txBody>
      </p:sp>
    </p:spTree>
    <p:extLst>
      <p:ext uri="{BB962C8B-B14F-4D97-AF65-F5344CB8AC3E}">
        <p14:creationId xmlns:p14="http://schemas.microsoft.com/office/powerpoint/2010/main" val="418705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single cell experimental workflow</a:t>
            </a:r>
            <a:endParaRPr lang="en-US" dirty="0"/>
          </a:p>
        </p:txBody>
      </p:sp>
      <p:pic>
        <p:nvPicPr>
          <p:cNvPr id="4098" name="Picture 2" descr="Image result for single cell rna seq workflow"/>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4519" y="1519793"/>
            <a:ext cx="6720681" cy="475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147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are single cells isolated?</a:t>
            </a:r>
            <a:endParaRPr lang="en-US" dirty="0"/>
          </a:p>
        </p:txBody>
      </p:sp>
      <p:pic>
        <p:nvPicPr>
          <p:cNvPr id="3074" name="Picture 2" descr="Image result for single cell manual isolation"/>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36381" y="1527298"/>
            <a:ext cx="6716958" cy="47548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346833"/>
            <a:ext cx="8820150" cy="338554"/>
          </a:xfrm>
          <a:prstGeom prst="rect">
            <a:avLst/>
          </a:prstGeom>
          <a:noFill/>
        </p:spPr>
        <p:txBody>
          <a:bodyPr wrap="square" rtlCol="0">
            <a:spAutoFit/>
          </a:bodyPr>
          <a:lstStyle/>
          <a:p>
            <a:r>
              <a:rPr lang="en-US" sz="1600" dirty="0" smtClean="0">
                <a:solidFill>
                  <a:schemeClr val="bg1"/>
                </a:solidFill>
              </a:rPr>
              <a:t>Gross </a:t>
            </a:r>
            <a:r>
              <a:rPr lang="en-US" sz="1600" i="1" dirty="0" smtClean="0">
                <a:solidFill>
                  <a:schemeClr val="bg1"/>
                </a:solidFill>
              </a:rPr>
              <a:t>et al.</a:t>
            </a:r>
            <a:r>
              <a:rPr lang="en-US" sz="1600" dirty="0" smtClean="0">
                <a:solidFill>
                  <a:schemeClr val="bg1"/>
                </a:solidFill>
              </a:rPr>
              <a:t> (2015). Technologies for Single-Cell Isolation. </a:t>
            </a:r>
            <a:r>
              <a:rPr lang="en-US" sz="1600" i="1" dirty="0" smtClean="0">
                <a:solidFill>
                  <a:schemeClr val="bg1"/>
                </a:solidFill>
              </a:rPr>
              <a:t>Int. J. Mol. Sci. 16</a:t>
            </a:r>
            <a:r>
              <a:rPr lang="en-US" sz="1600" dirty="0" smtClean="0">
                <a:solidFill>
                  <a:schemeClr val="bg1"/>
                </a:solidFill>
              </a:rPr>
              <a:t>(8) 16897-919.</a:t>
            </a:r>
            <a:endParaRPr lang="en-US" sz="1600" dirty="0">
              <a:solidFill>
                <a:schemeClr val="bg1"/>
              </a:solidFill>
            </a:endParaRPr>
          </a:p>
        </p:txBody>
      </p:sp>
    </p:spTree>
    <p:extLst>
      <p:ext uri="{BB962C8B-B14F-4D97-AF65-F5344CB8AC3E}">
        <p14:creationId xmlns:p14="http://schemas.microsoft.com/office/powerpoint/2010/main" val="29927197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are single cells isolated?</a:t>
            </a:r>
            <a:endParaRPr lang="en-US" dirty="0"/>
          </a:p>
        </p:txBody>
      </p:sp>
      <p:sp>
        <p:nvSpPr>
          <p:cNvPr id="4" name="TextBox 3"/>
          <p:cNvSpPr txBox="1"/>
          <p:nvPr/>
        </p:nvSpPr>
        <p:spPr>
          <a:xfrm>
            <a:off x="0" y="6324600"/>
            <a:ext cx="8629650" cy="584775"/>
          </a:xfrm>
          <a:prstGeom prst="rect">
            <a:avLst/>
          </a:prstGeom>
          <a:noFill/>
        </p:spPr>
        <p:txBody>
          <a:bodyPr wrap="square" rtlCol="0">
            <a:spAutoFit/>
          </a:bodyPr>
          <a:lstStyle/>
          <a:p>
            <a:r>
              <a:rPr lang="en-US" sz="1600" dirty="0" smtClean="0">
                <a:solidFill>
                  <a:schemeClr val="bg1"/>
                </a:solidFill>
              </a:rPr>
              <a:t>Cao </a:t>
            </a:r>
            <a:r>
              <a:rPr lang="en-US" sz="1600" i="1" dirty="0" smtClean="0">
                <a:solidFill>
                  <a:schemeClr val="bg1"/>
                </a:solidFill>
              </a:rPr>
              <a:t>et al.</a:t>
            </a:r>
            <a:r>
              <a:rPr lang="en-US" sz="1600" dirty="0" smtClean="0">
                <a:solidFill>
                  <a:schemeClr val="bg1"/>
                </a:solidFill>
              </a:rPr>
              <a:t> (2017). Comprehensive single-cell transcriptional profiling of a multicellular organism. </a:t>
            </a:r>
            <a:r>
              <a:rPr lang="en-US" sz="1600" i="1" dirty="0" smtClean="0">
                <a:solidFill>
                  <a:schemeClr val="bg1"/>
                </a:solidFill>
              </a:rPr>
              <a:t>Science 357</a:t>
            </a:r>
            <a:r>
              <a:rPr lang="en-US" sz="1600" dirty="0" smtClean="0">
                <a:solidFill>
                  <a:schemeClr val="bg1"/>
                </a:solidFill>
              </a:rPr>
              <a:t>(6352) 661-67.</a:t>
            </a:r>
            <a:endParaRPr lang="en-US" sz="1600" dirty="0">
              <a:solidFill>
                <a:schemeClr val="bg1"/>
              </a:solidFill>
            </a:endParaRPr>
          </a:p>
        </p:txBody>
      </p:sp>
      <p:pic>
        <p:nvPicPr>
          <p:cNvPr id="6146" name="Picture 2" descr="https://d2ufo47lrtsv5s.cloudfront.net/content/sci/357/6352/661/F1.large.jpg?width=800&amp;height=600&amp;carousel=1"/>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75042"/>
          <a:stretch/>
        </p:blipFill>
        <p:spPr bwMode="auto">
          <a:xfrm>
            <a:off x="237744" y="2472943"/>
            <a:ext cx="8714232" cy="18588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37744" y="2400300"/>
            <a:ext cx="266700" cy="3333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381522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are single cells isolated?</a:t>
            </a:r>
            <a:endParaRPr lang="en-US" dirty="0"/>
          </a:p>
        </p:txBody>
      </p:sp>
      <p:sp>
        <p:nvSpPr>
          <p:cNvPr id="4" name="TextBox 3"/>
          <p:cNvSpPr txBox="1"/>
          <p:nvPr/>
        </p:nvSpPr>
        <p:spPr>
          <a:xfrm>
            <a:off x="0" y="6324600"/>
            <a:ext cx="8820150" cy="584775"/>
          </a:xfrm>
          <a:prstGeom prst="rect">
            <a:avLst/>
          </a:prstGeom>
          <a:noFill/>
        </p:spPr>
        <p:txBody>
          <a:bodyPr wrap="square" rtlCol="0">
            <a:spAutoFit/>
          </a:bodyPr>
          <a:lstStyle/>
          <a:p>
            <a:r>
              <a:rPr lang="en-US" sz="1600" dirty="0" smtClean="0">
                <a:solidFill>
                  <a:schemeClr val="bg1"/>
                </a:solidFill>
              </a:rPr>
              <a:t>Klein </a:t>
            </a:r>
            <a:r>
              <a:rPr lang="en-US" sz="1600" i="1" dirty="0" smtClean="0">
                <a:solidFill>
                  <a:schemeClr val="bg1"/>
                </a:solidFill>
              </a:rPr>
              <a:t>et al.</a:t>
            </a:r>
            <a:r>
              <a:rPr lang="en-US" sz="1600" dirty="0" smtClean="0">
                <a:solidFill>
                  <a:schemeClr val="bg1"/>
                </a:solidFill>
              </a:rPr>
              <a:t> (2015). Droplet Barcoding for Single-Cell Transcriptomics Applied to Embryonic Stem Cells. </a:t>
            </a:r>
            <a:r>
              <a:rPr lang="en-US" sz="1600" i="1" dirty="0" smtClean="0">
                <a:solidFill>
                  <a:schemeClr val="bg1"/>
                </a:solidFill>
              </a:rPr>
              <a:t>Cell 161</a:t>
            </a:r>
            <a:r>
              <a:rPr lang="en-US" sz="1600" dirty="0" smtClean="0">
                <a:solidFill>
                  <a:schemeClr val="bg1"/>
                </a:solidFill>
              </a:rPr>
              <a:t>(5) 1187-201.</a:t>
            </a:r>
            <a:endParaRPr lang="en-US" sz="1600" dirty="0">
              <a:solidFill>
                <a:schemeClr val="bg1"/>
              </a:solidFill>
            </a:endParaRPr>
          </a:p>
        </p:txBody>
      </p:sp>
      <p:pic>
        <p:nvPicPr>
          <p:cNvPr id="5122" name="Picture 2" descr="Large image of Fig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8331" y="2200977"/>
            <a:ext cx="8710187" cy="292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869522"/>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_v2">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_v2" id="{5888B9B1-8749-4F5E-924C-C035D7A89BA6}" vid="{EC986BED-3212-4129-8188-8C8A2CAF76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Retrospect_v2</Template>
  <TotalTime>2528</TotalTime>
  <Words>1063</Words>
  <Application>Microsoft Office PowerPoint</Application>
  <PresentationFormat>On-screen Show (4:3)</PresentationFormat>
  <Paragraphs>111</Paragraphs>
  <Slides>18</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Wingdings</vt:lpstr>
      <vt:lpstr>Retrospect_v2</vt:lpstr>
      <vt:lpstr>Single cell genomics!</vt:lpstr>
      <vt:lpstr>Why single cell?</vt:lpstr>
      <vt:lpstr>Applications of single-cell RNA-seq</vt:lpstr>
      <vt:lpstr>Applications of single-cell RNA-seq</vt:lpstr>
      <vt:lpstr>Brief history of single cell RNA-seq</vt:lpstr>
      <vt:lpstr>Typical single cell experimental workflow</vt:lpstr>
      <vt:lpstr>How are single cells isolated?</vt:lpstr>
      <vt:lpstr>How are single cells isolated?</vt:lpstr>
      <vt:lpstr>How are single cells isolated?</vt:lpstr>
      <vt:lpstr>How are single cells isolated?</vt:lpstr>
      <vt:lpstr>Evolution of single cell methodologies</vt:lpstr>
      <vt:lpstr>Which platform to use?</vt:lpstr>
      <vt:lpstr>Computational workflow</vt:lpstr>
      <vt:lpstr>Computational workflow</vt:lpstr>
      <vt:lpstr>Challenges of single-cell data</vt:lpstr>
      <vt:lpstr>PowerPoint Presentation</vt:lpstr>
      <vt:lpstr>Downstream analysis</vt:lpstr>
      <vt:lpstr>Resources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Serena Liu</dc:creator>
  <cp:lastModifiedBy>Serena Liu</cp:lastModifiedBy>
  <cp:revision>50</cp:revision>
  <dcterms:created xsi:type="dcterms:W3CDTF">2018-03-02T18:51:16Z</dcterms:created>
  <dcterms:modified xsi:type="dcterms:W3CDTF">2018-03-06T12:38:05Z</dcterms:modified>
</cp:coreProperties>
</file>